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1"/>
  </p:notesMasterIdLst>
  <p:sldIdLst>
    <p:sldId id="616" r:id="rId2"/>
    <p:sldId id="658" r:id="rId3"/>
    <p:sldId id="258" r:id="rId4"/>
    <p:sldId id="260" r:id="rId5"/>
    <p:sldId id="337" r:id="rId6"/>
    <p:sldId id="348" r:id="rId7"/>
    <p:sldId id="266" r:id="rId8"/>
    <p:sldId id="271" r:id="rId9"/>
    <p:sldId id="657" r:id="rId10"/>
    <p:sldId id="420" r:id="rId11"/>
    <p:sldId id="617" r:id="rId12"/>
    <p:sldId id="620" r:id="rId13"/>
    <p:sldId id="619" r:id="rId14"/>
    <p:sldId id="427" r:id="rId15"/>
    <p:sldId id="421" r:id="rId16"/>
    <p:sldId id="422" r:id="rId17"/>
    <p:sldId id="538" r:id="rId18"/>
    <p:sldId id="656" r:id="rId19"/>
    <p:sldId id="660" r:id="rId20"/>
    <p:sldId id="618" r:id="rId21"/>
    <p:sldId id="621" r:id="rId22"/>
    <p:sldId id="622" r:id="rId23"/>
    <p:sldId id="626" r:id="rId24"/>
    <p:sldId id="623" r:id="rId25"/>
    <p:sldId id="338" r:id="rId26"/>
    <p:sldId id="339" r:id="rId27"/>
    <p:sldId id="603" r:id="rId28"/>
    <p:sldId id="647" r:id="rId29"/>
    <p:sldId id="648" r:id="rId30"/>
    <p:sldId id="534" r:id="rId31"/>
    <p:sldId id="578" r:id="rId32"/>
    <p:sldId id="625" r:id="rId33"/>
    <p:sldId id="659" r:id="rId34"/>
    <p:sldId id="642" r:id="rId35"/>
    <p:sldId id="628" r:id="rId36"/>
    <p:sldId id="629" r:id="rId37"/>
    <p:sldId id="630" r:id="rId38"/>
    <p:sldId id="631" r:id="rId39"/>
    <p:sldId id="632" r:id="rId40"/>
    <p:sldId id="633" r:id="rId41"/>
    <p:sldId id="634" r:id="rId42"/>
    <p:sldId id="652" r:id="rId43"/>
    <p:sldId id="635" r:id="rId44"/>
    <p:sldId id="637" r:id="rId45"/>
    <p:sldId id="636" r:id="rId46"/>
    <p:sldId id="638" r:id="rId47"/>
    <p:sldId id="643" r:id="rId48"/>
    <p:sldId id="639" r:id="rId49"/>
    <p:sldId id="640" r:id="rId50"/>
    <p:sldId id="641" r:id="rId51"/>
    <p:sldId id="282" r:id="rId52"/>
    <p:sldId id="662" r:id="rId53"/>
    <p:sldId id="663" r:id="rId54"/>
    <p:sldId id="653" r:id="rId55"/>
    <p:sldId id="268" r:id="rId56"/>
    <p:sldId id="661" r:id="rId57"/>
    <p:sldId id="525" r:id="rId58"/>
    <p:sldId id="528" r:id="rId59"/>
    <p:sldId id="529" r:id="rId60"/>
    <p:sldId id="530" r:id="rId61"/>
    <p:sldId id="531" r:id="rId62"/>
    <p:sldId id="655" r:id="rId63"/>
    <p:sldId id="439" r:id="rId64"/>
    <p:sldId id="440" r:id="rId65"/>
    <p:sldId id="442" r:id="rId66"/>
    <p:sldId id="443" r:id="rId67"/>
    <p:sldId id="444" r:id="rId68"/>
    <p:sldId id="445" r:id="rId69"/>
    <p:sldId id="447" r:id="rId70"/>
    <p:sldId id="448" r:id="rId71"/>
    <p:sldId id="449" r:id="rId72"/>
    <p:sldId id="452" r:id="rId73"/>
    <p:sldId id="453" r:id="rId74"/>
    <p:sldId id="454" r:id="rId75"/>
    <p:sldId id="455" r:id="rId76"/>
    <p:sldId id="456" r:id="rId77"/>
    <p:sldId id="457" r:id="rId78"/>
    <p:sldId id="458" r:id="rId79"/>
    <p:sldId id="459" r:id="rId80"/>
    <p:sldId id="460" r:id="rId81"/>
    <p:sldId id="461" r:id="rId82"/>
    <p:sldId id="465" r:id="rId83"/>
    <p:sldId id="466" r:id="rId84"/>
    <p:sldId id="506" r:id="rId85"/>
    <p:sldId id="513" r:id="rId86"/>
    <p:sldId id="514" r:id="rId87"/>
    <p:sldId id="503" r:id="rId88"/>
    <p:sldId id="504" r:id="rId89"/>
    <p:sldId id="515" r:id="rId90"/>
    <p:sldId id="516" r:id="rId91"/>
    <p:sldId id="517" r:id="rId92"/>
    <p:sldId id="509" r:id="rId93"/>
    <p:sldId id="508" r:id="rId94"/>
    <p:sldId id="510" r:id="rId95"/>
    <p:sldId id="511" r:id="rId96"/>
    <p:sldId id="654" r:id="rId97"/>
    <p:sldId id="332" r:id="rId98"/>
    <p:sldId id="615" r:id="rId99"/>
    <p:sldId id="327" r:id="rId10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F2F9ACA-55B3-409E-A17A-059FE2DEAC04}">
          <p14:sldIdLst>
            <p14:sldId id="616"/>
            <p14:sldId id="658"/>
            <p14:sldId id="258"/>
            <p14:sldId id="260"/>
            <p14:sldId id="337"/>
          </p14:sldIdLst>
        </p14:section>
        <p14:section name="Abschnitt ohne Titel" id="{FBB50CFC-4A3A-481A-B950-B793457AA456}">
          <p14:sldIdLst>
            <p14:sldId id="348"/>
            <p14:sldId id="266"/>
            <p14:sldId id="271"/>
            <p14:sldId id="657"/>
            <p14:sldId id="420"/>
            <p14:sldId id="617"/>
            <p14:sldId id="620"/>
            <p14:sldId id="619"/>
            <p14:sldId id="427"/>
            <p14:sldId id="421"/>
            <p14:sldId id="422"/>
            <p14:sldId id="538"/>
            <p14:sldId id="656"/>
            <p14:sldId id="660"/>
            <p14:sldId id="618"/>
            <p14:sldId id="621"/>
            <p14:sldId id="622"/>
            <p14:sldId id="626"/>
            <p14:sldId id="623"/>
            <p14:sldId id="338"/>
            <p14:sldId id="339"/>
            <p14:sldId id="603"/>
            <p14:sldId id="647"/>
            <p14:sldId id="648"/>
            <p14:sldId id="534"/>
            <p14:sldId id="578"/>
            <p14:sldId id="625"/>
            <p14:sldId id="659"/>
            <p14:sldId id="642"/>
            <p14:sldId id="628"/>
            <p14:sldId id="629"/>
            <p14:sldId id="630"/>
            <p14:sldId id="631"/>
            <p14:sldId id="632"/>
            <p14:sldId id="633"/>
            <p14:sldId id="634"/>
            <p14:sldId id="652"/>
            <p14:sldId id="635"/>
            <p14:sldId id="637"/>
            <p14:sldId id="636"/>
            <p14:sldId id="638"/>
            <p14:sldId id="643"/>
            <p14:sldId id="639"/>
            <p14:sldId id="640"/>
            <p14:sldId id="641"/>
            <p14:sldId id="282"/>
            <p14:sldId id="662"/>
            <p14:sldId id="663"/>
            <p14:sldId id="653"/>
            <p14:sldId id="268"/>
            <p14:sldId id="661"/>
            <p14:sldId id="525"/>
            <p14:sldId id="528"/>
            <p14:sldId id="529"/>
            <p14:sldId id="530"/>
            <p14:sldId id="531"/>
            <p14:sldId id="655"/>
            <p14:sldId id="439"/>
            <p14:sldId id="440"/>
            <p14:sldId id="442"/>
            <p14:sldId id="443"/>
            <p14:sldId id="444"/>
            <p14:sldId id="445"/>
            <p14:sldId id="447"/>
            <p14:sldId id="448"/>
            <p14:sldId id="449"/>
            <p14:sldId id="452"/>
            <p14:sldId id="453"/>
            <p14:sldId id="454"/>
            <p14:sldId id="455"/>
            <p14:sldId id="456"/>
            <p14:sldId id="457"/>
            <p14:sldId id="458"/>
            <p14:sldId id="459"/>
            <p14:sldId id="460"/>
            <p14:sldId id="461"/>
            <p14:sldId id="465"/>
            <p14:sldId id="466"/>
            <p14:sldId id="506"/>
            <p14:sldId id="513"/>
            <p14:sldId id="514"/>
            <p14:sldId id="503"/>
            <p14:sldId id="504"/>
            <p14:sldId id="515"/>
            <p14:sldId id="516"/>
            <p14:sldId id="517"/>
            <p14:sldId id="509"/>
            <p14:sldId id="508"/>
            <p14:sldId id="510"/>
            <p14:sldId id="511"/>
            <p14:sldId id="654"/>
            <p14:sldId id="332"/>
            <p14:sldId id="615"/>
            <p14:sldId id="32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initials="S" lastIdx="1" clrIdx="0">
    <p:extLst>
      <p:ext uri="{19B8F6BF-5375-455C-9EA6-DF929625EA0E}">
        <p15:presenceInfo xmlns:p15="http://schemas.microsoft.com/office/powerpoint/2012/main" userId="Sab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9DA"/>
    <a:srgbClr val="FFCC66"/>
    <a:srgbClr val="9D1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4660"/>
  </p:normalViewPr>
  <p:slideViewPr>
    <p:cSldViewPr snapToGrid="0">
      <p:cViewPr varScale="1">
        <p:scale>
          <a:sx n="65" d="100"/>
          <a:sy n="65" d="100"/>
        </p:scale>
        <p:origin x="6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591EB-DBD6-49AB-9994-F92AE0FCD9BB}" type="datetimeFigureOut">
              <a:rPr lang="de-DE" smtClean="0"/>
              <a:t>03.05.2022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24CF1-AA0E-4128-8A18-D3ACED532BD9}" type="slidenum">
              <a:rPr lang="de-DE" smtClean="0"/>
              <a:t>‹Nr.›</a:t>
            </a:fld>
            <a:endParaRPr lang="de-DE"/>
          </a:p>
        </p:txBody>
      </p:sp>
    </p:spTree>
    <p:extLst>
      <p:ext uri="{BB962C8B-B14F-4D97-AF65-F5344CB8AC3E}">
        <p14:creationId xmlns:p14="http://schemas.microsoft.com/office/powerpoint/2010/main" val="388331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 Beginn sagen, bitte die umfängliche</a:t>
            </a:r>
            <a:r>
              <a:rPr lang="de-DE" baseline="0" dirty="0" smtClean="0"/>
              <a:t> PPT auch als Handout und Impulsgeberin nutzen für weitere Ideen zum Thema, streifen heute in den 45 Minuten nur die wichtigsten Punkte (Entwicklungspsychologie, Grundbedürfnisse, Resilienz, Frühwarnzeichen und Konkrete Tipps) und auch auf viel Material hinweisen!</a:t>
            </a:r>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1</a:t>
            </a:fld>
            <a:endParaRPr lang="de-DE"/>
          </a:p>
        </p:txBody>
      </p:sp>
    </p:spTree>
    <p:extLst>
      <p:ext uri="{BB962C8B-B14F-4D97-AF65-F5344CB8AC3E}">
        <p14:creationId xmlns:p14="http://schemas.microsoft.com/office/powerpoint/2010/main" val="270213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Weißt</a:t>
            </a:r>
            <a:r>
              <a:rPr lang="de-DE" baseline="0" dirty="0" smtClean="0"/>
              <a:t> schon drauf hin, was wichtig </a:t>
            </a:r>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2</a:t>
            </a:fld>
            <a:endParaRPr lang="de-DE"/>
          </a:p>
        </p:txBody>
      </p:sp>
    </p:spTree>
    <p:extLst>
      <p:ext uri="{BB962C8B-B14F-4D97-AF65-F5344CB8AC3E}">
        <p14:creationId xmlns:p14="http://schemas.microsoft.com/office/powerpoint/2010/main" val="418725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a:t>
            </a:r>
            <a:r>
              <a:rPr lang="de-DE" baseline="0" dirty="0" smtClean="0"/>
              <a:t> noch eingeben, wie erreichbar, wann neue Inhalte zur Verfügung gestellt werden und wo sie auf die Seite der </a:t>
            </a:r>
            <a:r>
              <a:rPr lang="de-DE" baseline="0" dirty="0" err="1" smtClean="0"/>
              <a:t>Fom</a:t>
            </a:r>
            <a:r>
              <a:rPr lang="de-DE" baseline="0" dirty="0" smtClean="0"/>
              <a:t> gelegt werden</a:t>
            </a:r>
            <a:endParaRPr lang="de-DE" dirty="0"/>
          </a:p>
        </p:txBody>
      </p:sp>
      <p:sp>
        <p:nvSpPr>
          <p:cNvPr id="4" name="Foliennummernplatzhalter 3"/>
          <p:cNvSpPr>
            <a:spLocks noGrp="1"/>
          </p:cNvSpPr>
          <p:nvPr>
            <p:ph type="sldNum" sz="quarter" idx="10"/>
          </p:nvPr>
        </p:nvSpPr>
        <p:spPr/>
        <p:txBody>
          <a:bodyPr/>
          <a:lstStyle/>
          <a:p>
            <a:fld id="{E6048B40-6807-4868-8E5D-AB44816C7C7E}" type="slidenum">
              <a:rPr lang="de-DE" smtClean="0"/>
              <a:t>4</a:t>
            </a:fld>
            <a:endParaRPr lang="de-DE"/>
          </a:p>
        </p:txBody>
      </p:sp>
    </p:spTree>
    <p:extLst>
      <p:ext uri="{BB962C8B-B14F-4D97-AF65-F5344CB8AC3E}">
        <p14:creationId xmlns:p14="http://schemas.microsoft.com/office/powerpoint/2010/main" val="282139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Schon einmal</a:t>
            </a:r>
            <a:r>
              <a:rPr lang="de-DE" baseline="0" dirty="0" smtClean="0"/>
              <a:t> ein kurzer Abriss über die wichtigsten Voraussetzungen, die es zu wissen und einzuordnen gilt, bevor man mit den Kindern einsteigt über krisenbehaftete Themen z sprechen wie Corona, Krieg, Tod – Entwicklungspsychologie berücksichtigen, individuelle Voraussetzungen beim Kind und dessen Milieu/Lebenswelt/Kontextbezug und die Verortung der Grundbedürfnisse</a:t>
            </a:r>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6</a:t>
            </a:fld>
            <a:endParaRPr lang="de-DE"/>
          </a:p>
        </p:txBody>
      </p:sp>
    </p:spTree>
    <p:extLst>
      <p:ext uri="{BB962C8B-B14F-4D97-AF65-F5344CB8AC3E}">
        <p14:creationId xmlns:p14="http://schemas.microsoft.com/office/powerpoint/2010/main" val="136637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unbedingt auf den</a:t>
            </a:r>
            <a:r>
              <a:rPr lang="de-DE" baseline="0" dirty="0" smtClean="0"/>
              <a:t> tollen Elternratgeber verweisen – von der BPTK !!!! Siehe link</a:t>
            </a:r>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13</a:t>
            </a:fld>
            <a:endParaRPr lang="de-DE"/>
          </a:p>
        </p:txBody>
      </p:sp>
    </p:spTree>
    <p:extLst>
      <p:ext uri="{BB962C8B-B14F-4D97-AF65-F5344CB8AC3E}">
        <p14:creationId xmlns:p14="http://schemas.microsoft.com/office/powerpoint/2010/main" val="236073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Vermeidungsziele</a:t>
            </a:r>
            <a:r>
              <a:rPr lang="de-DE" baseline="0" dirty="0" smtClean="0"/>
              <a:t> z. B. Kontrolle zu erhalten, indem man Krisen auch ausblendet wie Krieg, Klimawandel, etc.</a:t>
            </a:r>
          </a:p>
          <a:p>
            <a:r>
              <a:rPr lang="de-DE" baseline="0" dirty="0" smtClean="0"/>
              <a:t>Annäherungsziele z. B. Lustgewinn über Freizeitaktivitäten/Ressourcenförderung aber auch so was wie Selbstwerterhöhung durch sinnhaftes Ausüben eines Berufs, bei Kindern Ressourcenförderung, Kompetenz- und Hobby-Förderung!</a:t>
            </a:r>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23</a:t>
            </a:fld>
            <a:endParaRPr lang="de-DE"/>
          </a:p>
        </p:txBody>
      </p:sp>
    </p:spTree>
    <p:extLst>
      <p:ext uri="{BB962C8B-B14F-4D97-AF65-F5344CB8AC3E}">
        <p14:creationId xmlns:p14="http://schemas.microsoft.com/office/powerpoint/2010/main" val="107817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54</a:t>
            </a:fld>
            <a:endParaRPr lang="de-DE"/>
          </a:p>
        </p:txBody>
      </p:sp>
    </p:spTree>
    <p:extLst>
      <p:ext uri="{BB962C8B-B14F-4D97-AF65-F5344CB8AC3E}">
        <p14:creationId xmlns:p14="http://schemas.microsoft.com/office/powerpoint/2010/main" val="106428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424CF1-AA0E-4128-8A18-D3ACED532BD9}" type="slidenum">
              <a:rPr lang="de-DE" smtClean="0"/>
              <a:t>99</a:t>
            </a:fld>
            <a:endParaRPr lang="de-DE"/>
          </a:p>
        </p:txBody>
      </p:sp>
    </p:spTree>
    <p:extLst>
      <p:ext uri="{BB962C8B-B14F-4D97-AF65-F5344CB8AC3E}">
        <p14:creationId xmlns:p14="http://schemas.microsoft.com/office/powerpoint/2010/main" val="3548876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3CF235B-8527-43C4-954A-6AB1AF7BADED}" type="datetime1">
              <a:rPr lang="de-DE" smtClean="0"/>
              <a:t>03.05.2022</a:t>
            </a:fld>
            <a:endParaRPr lang="de-DE"/>
          </a:p>
        </p:txBody>
      </p:sp>
      <p:sp>
        <p:nvSpPr>
          <p:cNvPr id="3" name="Fußzeilenplatzhalter 2"/>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dirty="0"/>
          </a:p>
        </p:txBody>
      </p:sp>
      <p:sp>
        <p:nvSpPr>
          <p:cNvPr id="4" name="Foliennummernplatzhalter 3"/>
          <p:cNvSpPr>
            <a:spLocks noGrp="1"/>
          </p:cNvSpPr>
          <p:nvPr>
            <p:ph type="sldNum" sz="quarter" idx="12"/>
          </p:nvPr>
        </p:nvSpPr>
        <p:spPr/>
        <p:txBody>
          <a:bodyPr/>
          <a:lstStyle/>
          <a:p>
            <a:fld id="{8415C07B-6569-4C3C-BDA9-1A67C00544B6}" type="slidenum">
              <a:rPr lang="de-DE" smtClean="0"/>
              <a:t>‹Nr.›</a:t>
            </a:fld>
            <a:endParaRPr lang="de-DE"/>
          </a:p>
        </p:txBody>
      </p:sp>
      <p:pic>
        <p:nvPicPr>
          <p:cNvPr id="6" name="Grafik 5"/>
          <p:cNvPicPr>
            <a:picLocks noChangeAspect="1"/>
          </p:cNvPicPr>
          <p:nvPr userDrawn="1"/>
        </p:nvPicPr>
        <p:blipFill rotWithShape="1">
          <a:blip r:embed="rId2"/>
          <a:srcRect l="1" t="7125" r="908"/>
          <a:stretch/>
        </p:blipFill>
        <p:spPr>
          <a:xfrm>
            <a:off x="9355756" y="0"/>
            <a:ext cx="2836244" cy="799027"/>
          </a:xfrm>
          <a:prstGeom prst="rect">
            <a:avLst/>
          </a:prstGeom>
        </p:spPr>
      </p:pic>
      <p:pic>
        <p:nvPicPr>
          <p:cNvPr id="7" name="Grafik 6"/>
          <p:cNvPicPr>
            <a:picLocks noChangeAspect="1"/>
          </p:cNvPicPr>
          <p:nvPr userDrawn="1"/>
        </p:nvPicPr>
        <p:blipFill>
          <a:blip r:embed="rId3"/>
          <a:stretch>
            <a:fillRect/>
          </a:stretch>
        </p:blipFill>
        <p:spPr>
          <a:xfrm>
            <a:off x="9355756" y="823998"/>
            <a:ext cx="2836244" cy="565998"/>
          </a:xfrm>
          <a:prstGeom prst="rect">
            <a:avLst/>
          </a:prstGeom>
        </p:spPr>
      </p:pic>
    </p:spTree>
    <p:extLst>
      <p:ext uri="{BB962C8B-B14F-4D97-AF65-F5344CB8AC3E}">
        <p14:creationId xmlns:p14="http://schemas.microsoft.com/office/powerpoint/2010/main" val="198837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0BF5A26-6269-4147-8D7E-AB06E5806D28}"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280116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FFCF3F9-8A5B-48D4-97D2-0B93EEB54047}"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297998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3DD4042-744F-478F-A276-BDA5D24E57DD}" type="datetime1">
              <a:rPr lang="de-DE" smtClean="0"/>
              <a:t>03.05.2022</a:t>
            </a:fld>
            <a:endParaRPr lang="de-DE"/>
          </a:p>
        </p:txBody>
      </p:sp>
      <p:sp>
        <p:nvSpPr>
          <p:cNvPr id="4" name="Fußzeilenplatzhalter 3"/>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5" name="Foliennummernplatzhalter 4"/>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59446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Zwischenfoli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116345" y="3683481"/>
            <a:ext cx="9048869" cy="1250830"/>
          </a:xfrm>
        </p:spPr>
        <p:txBody>
          <a:bodyPr anchor="b"/>
          <a:lstStyle>
            <a:lvl1pPr algn="r">
              <a:buClr>
                <a:srgbClr val="23A092"/>
              </a:buClr>
              <a:buFont typeface="Wingdings" pitchFamily="2" charset="2"/>
              <a:buNone/>
              <a:defRPr sz="2400" b="1">
                <a:solidFill>
                  <a:schemeClr val="accent1"/>
                </a:solidFill>
              </a:defRPr>
            </a:lvl1pPr>
            <a:lvl2pPr marL="631825" indent="-285750">
              <a:buClr>
                <a:srgbClr val="23A092"/>
              </a:buClr>
              <a:buSzPct val="80000"/>
              <a:buFont typeface="Wingdings" pitchFamily="2" charset="2"/>
              <a:buNone/>
              <a:defRPr sz="1600">
                <a:solidFill>
                  <a:srgbClr val="23A092"/>
                </a:solidFill>
              </a:defRPr>
            </a:lvl2pPr>
            <a:lvl3pPr marL="900113" indent="-269875">
              <a:buClr>
                <a:srgbClr val="23A092"/>
              </a:buClr>
              <a:buSzPct val="70000"/>
              <a:buFont typeface="Wingdings" pitchFamily="2" charset="2"/>
              <a:buNone/>
              <a:defRPr sz="1600">
                <a:solidFill>
                  <a:srgbClr val="1C1C1C"/>
                </a:solidFill>
              </a:defRPr>
            </a:lvl3pPr>
            <a:lvl4pPr marL="1165225" indent="-268288">
              <a:buClr>
                <a:srgbClr val="23A092"/>
              </a:buClr>
              <a:buSzPct val="60000"/>
              <a:buFont typeface="Wingdings" pitchFamily="2" charset="2"/>
              <a:buNone/>
              <a:defRPr sz="1500">
                <a:solidFill>
                  <a:srgbClr val="23A092"/>
                </a:solidFill>
              </a:defRPr>
            </a:lvl4pPr>
            <a:lvl5pPr marL="1527175" indent="-268288">
              <a:buClr>
                <a:srgbClr val="23A092"/>
              </a:buClr>
              <a:buSzPct val="50000"/>
              <a:buFont typeface="Wingdings" pitchFamily="2" charset="2"/>
              <a:buNone/>
              <a:defRPr sz="1500">
                <a:solidFill>
                  <a:srgbClr val="1C1C1C"/>
                </a:solidFill>
              </a:defRPr>
            </a:lvl5pPr>
          </a:lstStyle>
          <a:p>
            <a:pPr lvl="0"/>
            <a:r>
              <a:rPr lang="de-DE" dirty="0"/>
              <a:t>Zwischenüberschrift</a:t>
            </a:r>
          </a:p>
        </p:txBody>
      </p:sp>
      <p:sp>
        <p:nvSpPr>
          <p:cNvPr id="6" name="Rectangle 41"/>
          <p:cNvSpPr>
            <a:spLocks noGrp="1" noChangeArrowheads="1"/>
          </p:cNvSpPr>
          <p:nvPr>
            <p:ph type="sldNum" sz="quarter" idx="10"/>
          </p:nvPr>
        </p:nvSpPr>
        <p:spPr>
          <a:xfrm>
            <a:off x="10119247" y="6571896"/>
            <a:ext cx="2032000" cy="283234"/>
          </a:xfrm>
          <a:prstGeom prst="rect">
            <a:avLst/>
          </a:prstGeom>
          <a:ln/>
        </p:spPr>
        <p:txBody>
          <a:bodyPr/>
          <a:lstStyle>
            <a:lvl1pPr algn="r">
              <a:defRPr sz="1100">
                <a:solidFill>
                  <a:schemeClr val="tx2"/>
                </a:solidFill>
              </a:defRPr>
            </a:lvl1pPr>
          </a:lstStyle>
          <a:p>
            <a:pPr>
              <a:defRPr/>
            </a:pPr>
            <a:fld id="{2A3A57D9-08E7-4A35-820C-6C5F68307974}" type="slidenum">
              <a:rPr lang="de-DE" smtClean="0"/>
              <a:pPr>
                <a:defRPr/>
              </a:pPr>
              <a:t>‹Nr.›</a:t>
            </a:fld>
            <a:endParaRPr lang="de-DE" dirty="0"/>
          </a:p>
        </p:txBody>
      </p:sp>
      <p:sp>
        <p:nvSpPr>
          <p:cNvPr id="10" name="Rectangle 42"/>
          <p:cNvSpPr>
            <a:spLocks noGrp="1" noChangeArrowheads="1"/>
          </p:cNvSpPr>
          <p:nvPr>
            <p:ph type="ftr" sz="quarter" idx="11"/>
          </p:nvPr>
        </p:nvSpPr>
        <p:spPr>
          <a:xfrm>
            <a:off x="2387600" y="6571896"/>
            <a:ext cx="7416800" cy="283234"/>
          </a:xfrm>
          <a:prstGeom prst="rect">
            <a:avLst/>
          </a:prstGeom>
          <a:ln/>
        </p:spPr>
        <p:txBody>
          <a:bodyPr/>
          <a:lstStyle>
            <a:lvl1pPr algn="ctr">
              <a:defRPr sz="1100">
                <a:solidFill>
                  <a:schemeClr val="tx2"/>
                </a:solidFill>
              </a:defRPr>
            </a:lvl1pPr>
          </a:lstStyle>
          <a:p>
            <a:pPr>
              <a:defRPr/>
            </a:pPr>
            <a:r>
              <a:rPr lang="de-DE" smtClean="0"/>
              <a:t>Vortrag: "Aufwachsen in Krisenzeiten - Mit Kindern über den Krieg sprechen" - Vollversammlung des Jugendrings Mittelfranken 30. April 2022 Nürnberg</a:t>
            </a:r>
            <a:endParaRPr lang="de-DE" dirty="0"/>
          </a:p>
        </p:txBody>
      </p:sp>
      <p:sp>
        <p:nvSpPr>
          <p:cNvPr id="11" name="Rectangle 43"/>
          <p:cNvSpPr>
            <a:spLocks noGrp="1" noChangeArrowheads="1"/>
          </p:cNvSpPr>
          <p:nvPr>
            <p:ph type="dt" sz="half" idx="12"/>
          </p:nvPr>
        </p:nvSpPr>
        <p:spPr>
          <a:xfrm>
            <a:off x="23920" y="6571896"/>
            <a:ext cx="2032000" cy="283234"/>
          </a:xfrm>
          <a:prstGeom prst="rect">
            <a:avLst/>
          </a:prstGeom>
          <a:ln/>
        </p:spPr>
        <p:txBody>
          <a:bodyPr/>
          <a:lstStyle>
            <a:lvl1pPr>
              <a:defRPr sz="1100">
                <a:solidFill>
                  <a:schemeClr val="tx2"/>
                </a:solidFill>
              </a:defRPr>
            </a:lvl1pPr>
          </a:lstStyle>
          <a:p>
            <a:pPr>
              <a:defRPr/>
            </a:pPr>
            <a:fld id="{B63EBEE8-8D28-4209-88FF-DF415BEE57EA}" type="datetime1">
              <a:rPr lang="de-DE" smtClean="0"/>
              <a:t>03.05.2022</a:t>
            </a:fld>
            <a:endParaRPr lang="de-DE" dirty="0"/>
          </a:p>
        </p:txBody>
      </p:sp>
    </p:spTree>
    <p:extLst>
      <p:ext uri="{BB962C8B-B14F-4D97-AF65-F5344CB8AC3E}">
        <p14:creationId xmlns:p14="http://schemas.microsoft.com/office/powerpoint/2010/main" val="172380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11746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C778895-1913-4202-99AE-AC95B10FFD75}"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3799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CCAE59BE-A989-4633-8D4D-7A34F323779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324835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DA8F0401-6DB4-4737-BEF4-D552584225F0}" type="datetime1">
              <a:rPr lang="de-DE" smtClean="0"/>
              <a:t>03.05.2022</a:t>
            </a:fld>
            <a:endParaRPr lang="de-DE"/>
          </a:p>
        </p:txBody>
      </p:sp>
      <p:sp>
        <p:nvSpPr>
          <p:cNvPr id="6" name="Fußzeilenplatzhalter 5"/>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7" name="Foliennummernplatzhalter 6"/>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338041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05812F83-3CCD-4139-BFF7-5934E80E7926}" type="datetime1">
              <a:rPr lang="de-DE" smtClean="0"/>
              <a:t>03.05.2022</a:t>
            </a:fld>
            <a:endParaRPr lang="de-DE"/>
          </a:p>
        </p:txBody>
      </p:sp>
      <p:sp>
        <p:nvSpPr>
          <p:cNvPr id="8" name="Fußzeilenplatzhalter 7"/>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9" name="Foliennummernplatzhalter 8"/>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394377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F3F167E-C6BA-42B0-82BB-BEAE2B36FB0B}" type="datetime1">
              <a:rPr lang="de-DE" smtClean="0"/>
              <a:t>03.05.2022</a:t>
            </a:fld>
            <a:endParaRPr lang="de-DE"/>
          </a:p>
        </p:txBody>
      </p:sp>
      <p:sp>
        <p:nvSpPr>
          <p:cNvPr id="4" name="Fußzeilenplatzhalter 3"/>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5" name="Foliennummernplatzhalter 4"/>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945126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3537034-CF2C-4633-B798-5BAAE03700E6}" type="datetime1">
              <a:rPr lang="de-DE" smtClean="0"/>
              <a:t>03.05.2022</a:t>
            </a:fld>
            <a:endParaRPr lang="de-DE"/>
          </a:p>
        </p:txBody>
      </p:sp>
      <p:sp>
        <p:nvSpPr>
          <p:cNvPr id="6" name="Fußzeilenplatzhalter 5"/>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7" name="Foliennummernplatzhalter 6"/>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312488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15DB72E8-7A37-4C76-89B4-5A95614566B7}" type="datetime1">
              <a:rPr lang="de-DE" smtClean="0"/>
              <a:t>03.05.2022</a:t>
            </a:fld>
            <a:endParaRPr lang="de-DE"/>
          </a:p>
        </p:txBody>
      </p:sp>
      <p:sp>
        <p:nvSpPr>
          <p:cNvPr id="6" name="Fußzeilenplatzhalter 5"/>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7" name="Foliennummernplatzhalter 6"/>
          <p:cNvSpPr>
            <a:spLocks noGrp="1"/>
          </p:cNvSpPr>
          <p:nvPr>
            <p:ph type="sldNum" sz="quarter" idx="12"/>
          </p:nvPr>
        </p:nvSpPr>
        <p:spPr/>
        <p:txBody>
          <a:bodyPr/>
          <a:lstStyle/>
          <a:p>
            <a:fld id="{8415C07B-6569-4C3C-BDA9-1A67C00544B6}" type="slidenum">
              <a:rPr lang="de-DE" smtClean="0"/>
              <a:t>‹Nr.›</a:t>
            </a:fld>
            <a:endParaRPr lang="de-DE"/>
          </a:p>
        </p:txBody>
      </p:sp>
    </p:spTree>
    <p:extLst>
      <p:ext uri="{BB962C8B-B14F-4D97-AF65-F5344CB8AC3E}">
        <p14:creationId xmlns:p14="http://schemas.microsoft.com/office/powerpoint/2010/main" val="235830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B6EBD-59D4-4CA9-9606-F820952675CB}" type="datetime1">
              <a:rPr lang="de-DE" smtClean="0"/>
              <a:t>03.05.2022</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5C07B-6569-4C3C-BDA9-1A67C00544B6}" type="slidenum">
              <a:rPr lang="de-DE" smtClean="0"/>
              <a:t>‹Nr.›</a:t>
            </a:fld>
            <a:endParaRPr lang="de-DE"/>
          </a:p>
        </p:txBody>
      </p:sp>
    </p:spTree>
    <p:extLst>
      <p:ext uri="{BB962C8B-B14F-4D97-AF65-F5344CB8AC3E}">
        <p14:creationId xmlns:p14="http://schemas.microsoft.com/office/powerpoint/2010/main" val="3164169411"/>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ng.com/images/search?view=detailV2&amp;ccid=Hr2SeuJw&amp;id=7B5FCF6F61A38FFC3A77901AA60B5D6B633A5171&amp;thid=OIP.Hr2SeuJwhaBpcWqkVfeM7QHaEq&amp;mediaurl=https://d2wg98g6yh9seo.cloudfront.net/users/78316/78316_cuhugaDiNoPubiPu9361313322482383.png&amp;cdnurl=https://th.bing.com/th/id/R.1ebd927ae27085a069716aa455f78ced?rik%3DcVE6Y2tdC6YakA%26pid%3DImgRaw%26r%3D0%26sres%3D1%26sresct%3D1&amp;exph=411&amp;expw=653&amp;q=vulnerabilit%c3%a4ts-stress-modell&amp;simid=608009851467792457&amp;form=IRPRST&amp;ck=DB5B951FC71C7E0ECED04C35CD4195D0&amp;selectedindex=3&amp;ajaxhist=0&amp;ajaxserp=0&amp;vt=0&amp;sim=11"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bptk.de/wp-content/uploads/2022/01/bptk-elternratgeber-psychotherapie.web_.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beruhmte-zitate.de/sammlungen/1343/beliebte-zitate-aus-der-kleine-prinz-von-antoine-de-saint-exupery/"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beruhmte-zitate.de/sammlungen/1343/beliebte-zitate-aus-der-kleine-prinz-von-antoine-de-saint-exupery/"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ng.com/images/search?view=detailV2&amp;ccid=GxtYCc0c&amp;id=B7F7E611FEB934E951A9E86FCE754FEE0D3EE3F0&amp;thid=OIP.GxtYCc0cjtlO61J7yy5jnAHaIK&amp;mediaurl=https://www.klaus-grawe-institut.ch/assets/lbwp-cdn/klausgrawe-institut/files/1462999175/image001-1.jpg&amp;cdnurl=https://th.bing.com/th/id/R.1b1b5809cd1c8ed94eeb527bcb2e639c?rik%3d8OM%2bDe5Pdc5v6A%26pid%3dImgRaw%26r%3d0&amp;exph=667&amp;expw=605&amp;q=bed%c3%bcrfnis-+und+koh%c3%a4sionstheorie+nach+grawe&amp;simid=608023990382458945&amp;FORM=IRPRST&amp;ck=9F29BEA473EED30CE26E93C41D536ECA&amp;selectedIndex=1&amp;ajaxhist=0&amp;ajaxserp=0"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s://beruhmte-zitate.de/sammlungen/1343/beliebte-zitate-aus-der-kleine-prinz-von-antoine-de-saint-exupery/"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www.kindernetz.de/wissen/wie-koennen-kinder-mit-den-kriegsnachrichten-umgehen-100.html"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gj.de/fileadmin/files/pressemeldungen/Offener_Brief_Ukraine.pdf"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aerzteblatt.de/archiv/68022/Sekundaere-Traumatisierung-Mythos-oder-Realitaet" TargetMode="External"/><Relationship Id="rId2" Type="http://schemas.openxmlformats.org/officeDocument/2006/relationships/hyperlink" Target="https://www.bptk.de/wp-content/uploads/2022/01/bptk-elternratgeber-psychotherapie.web_.pdf" TargetMode="External"/><Relationship Id="rId1" Type="http://schemas.openxmlformats.org/officeDocument/2006/relationships/slideLayout" Target="../slideLayouts/slideLayout1.xml"/><Relationship Id="rId4" Type="http://schemas.openxmlformats.org/officeDocument/2006/relationships/hyperlink" Target="https://www.neurologen-und-psychiater-im-netz.org/neurologie/news-archiv/artikel/sekundaere-traumatische-belastungen-bei-psychologischen-betreuern-von-opfern-des-11-septemb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unicef.de/informieren/aktuelles/blog/mit-kindern-ueber-krieg-sprechen-tipps/262982" TargetMode="External"/><Relationship Id="rId2" Type="http://schemas.openxmlformats.org/officeDocument/2006/relationships/hyperlink" Target="https://www.uniklinik-ulm.de/fileadmin/default/Kliniken/Kinder-Jugendpsychiatrie/Dokumente/1_Mit_Kindern_ueber_Krieg_sprechen.pdf" TargetMode="External"/><Relationship Id="rId1" Type="http://schemas.openxmlformats.org/officeDocument/2006/relationships/slideLayout" Target="../slideLayouts/slideLayout1.xml"/><Relationship Id="rId6" Type="http://schemas.openxmlformats.org/officeDocument/2006/relationships/hyperlink" Target="https://www.kinderschutzbund-nrw.de/pdf/Kinder%20und%20Krieg_Isabel%20Ruland.pdf" TargetMode="External"/><Relationship Id="rId5" Type="http://schemas.openxmlformats.org/officeDocument/2006/relationships/hyperlink" Target="https://www.servicestelle-jugendschutz.de/2022/02/mit-kindern-und-jugendlichen-ueber-krieg-reden/" TargetMode="External"/><Relationship Id="rId4" Type="http://schemas.openxmlformats.org/officeDocument/2006/relationships/hyperlink" Target="https://www.bbk.bund.de/DE/Das-BBK/Zivilschutz/Was-koennen-Sie-tun/Mit-Kindern-ueber-Krieg-sprechen/mit-kindern-ueber-krieg-sprechen.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planet-wissen.de/gesellschaft/tod_und_trauer/sterben/pwiediesichtderkinderaufdentod100.html"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susannestein.de/downloads/trauma-Bilderbuch-deutsch-2022.pdf" TargetMode="External"/><Relationship Id="rId2" Type="http://schemas.openxmlformats.org/officeDocument/2006/relationships/hyperlink" Target="https://susannestein.de/trauma-bilderbuch/"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entwicklung-der-persoenlichkeit.de/resilienzforschung"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hyperlink" Target="https://beruhmte-zitate.de/sammlungen/1343/beliebte-zitate-aus-der-kleine-prinz-von-antoine-de-saint-exupery/"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s://www.elterntalk.net/login.php"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www.refugio-muenchen.de/ukraine/angebote-fuer-gefluechtete-aus-der-ukraine/" TargetMode="External"/><Relationship Id="rId2" Type="http://schemas.openxmlformats.org/officeDocument/2006/relationships/hyperlink" Target="https://www.refugio-muenchen.de/angebote-fuer-menschen-mit-fluchterfahrung-und-migrationshintergrund/" TargetMode="External"/><Relationship Id="rId1" Type="http://schemas.openxmlformats.org/officeDocument/2006/relationships/slideLayout" Target="../slideLayouts/slideLayout1.xml"/><Relationship Id="rId6" Type="http://schemas.openxmlformats.org/officeDocument/2006/relationships/hyperlink" Target="https://www.escap.eu/division/policy-division/war-hits-children-first" TargetMode="External"/><Relationship Id="rId5" Type="http://schemas.openxmlformats.org/officeDocument/2006/relationships/hyperlink" Target="https://www.dgkjp.de/war-hits-children-first/" TargetMode="External"/><Relationship Id="rId4" Type="http://schemas.openxmlformats.org/officeDocument/2006/relationships/hyperlink" Target="https://www.degpt.de/aktuelles/wichtige-mitteilungen/ukrainekonflikt.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dak.de/dak/gesundheit/kinder--und-jugendreport-2020-2433524.html#/" TargetMode="External"/><Relationship Id="rId2" Type="http://schemas.openxmlformats.org/officeDocument/2006/relationships/hyperlink" Target="https://www.tagesschau.de/multimedia/video/video-728301.html" TargetMode="External"/><Relationship Id="rId1" Type="http://schemas.openxmlformats.org/officeDocument/2006/relationships/slideLayout" Target="../slideLayouts/slideLayout1.xml"/><Relationship Id="rId6" Type="http://schemas.openxmlformats.org/officeDocument/2006/relationships/hyperlink" Target="http://www.br-online.de/jugend/izi/deutsch/presse/Pressemitteilungen/PM" TargetMode="External"/><Relationship Id="rId5" Type="http://schemas.openxmlformats.org/officeDocument/2006/relationships/hyperlink" Target="https://www.unicef.de/informieren/aktuelles/presse/2021/bericht-kinder-in-deutschland-2021/239708" TargetMode="External"/><Relationship Id="rId4" Type="http://schemas.openxmlformats.org/officeDocument/2006/relationships/hyperlink" Target="https://www.bptk.de/psychische-belastung-hat-waehrend-des-zweiten-lockdowns-zugenommen/"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www.felixbecker.eu/subdomain/wp-content/uploads/2017/06/EFT-Anleitung.pdf" TargetMode="External"/><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www.felixbecker.eu/subdomain/wp-content/uploads/2017/06/EFT-Anleitung.pdf"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www.felixbecker.eu/subdomain/wp-content/uploads/2017/06/EFT-Anleitung.pdf" TargetMode="External"/><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www.felixbecker.eu/subdomain/wp-content/uploads/2017/06/EFT-Anleitung.pdf" TargetMode="External"/><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finster@aj-bayer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1215549" y="2761998"/>
            <a:ext cx="9144000" cy="2387600"/>
          </a:xfrm>
        </p:spPr>
        <p:txBody>
          <a:bodyPr>
            <a:normAutofit fontScale="90000"/>
          </a:bodyPr>
          <a:lstStyle/>
          <a:p>
            <a:pPr algn="ctr"/>
            <a:r>
              <a:rPr lang="de-DE" dirty="0" smtClean="0"/>
              <a:t> </a:t>
            </a:r>
            <a:r>
              <a:rPr lang="de-DE" b="1" dirty="0" smtClean="0"/>
              <a:t>Aufwachsen </a:t>
            </a:r>
            <a:r>
              <a:rPr lang="de-DE" b="1" dirty="0"/>
              <a:t>in </a:t>
            </a:r>
            <a:r>
              <a:rPr lang="de-DE" b="1" dirty="0" smtClean="0"/>
              <a:t>Krisenzeiten: </a:t>
            </a:r>
            <a:r>
              <a:rPr lang="de-DE" dirty="0" smtClean="0"/>
              <a:t/>
            </a:r>
            <a:br>
              <a:rPr lang="de-DE" dirty="0" smtClean="0"/>
            </a:br>
            <a:r>
              <a:rPr lang="de-DE" dirty="0" smtClean="0"/>
              <a:t>-</a:t>
            </a:r>
            <a:br>
              <a:rPr lang="de-DE" dirty="0" smtClean="0"/>
            </a:br>
            <a:r>
              <a:rPr lang="de-DE" dirty="0" smtClean="0"/>
              <a:t>„Mit Kindern über den Krieg sprechen“</a:t>
            </a:r>
            <a:br>
              <a:rPr lang="de-DE" dirty="0" smtClean="0"/>
            </a:br>
            <a:r>
              <a:rPr lang="de-DE" dirty="0"/>
              <a:t/>
            </a:r>
            <a:br>
              <a:rPr lang="de-DE" dirty="0"/>
            </a:br>
            <a:r>
              <a:rPr lang="de-DE" sz="2200" dirty="0" smtClean="0"/>
              <a:t>Vortrag für die Vollversammlung des Mittelfränkischen Jugendrings</a:t>
            </a:r>
            <a:br>
              <a:rPr lang="de-DE" sz="2200" dirty="0" smtClean="0"/>
            </a:br>
            <a:r>
              <a:rPr lang="de-DE" sz="2200" dirty="0" smtClean="0"/>
              <a:t>Nürnberg, Samstag, 30. April 2022</a:t>
            </a:r>
            <a:r>
              <a:rPr lang="de-DE" dirty="0" smtClean="0"/>
              <a:t/>
            </a:r>
            <a:br>
              <a:rPr lang="de-DE" dirty="0" smtClean="0"/>
            </a:br>
            <a:endParaRPr lang="de-DE" dirty="0"/>
          </a:p>
        </p:txBody>
      </p:sp>
    </p:spTree>
    <p:extLst>
      <p:ext uri="{BB962C8B-B14F-4D97-AF65-F5344CB8AC3E}">
        <p14:creationId xmlns:p14="http://schemas.microsoft.com/office/powerpoint/2010/main" val="3701367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15614"/>
            <a:ext cx="10515600" cy="1325563"/>
          </a:xfrm>
        </p:spPr>
        <p:txBody>
          <a:bodyPr>
            <a:normAutofit/>
          </a:bodyPr>
          <a:lstStyle/>
          <a:p>
            <a:r>
              <a:rPr lang="de-DE" sz="3000" b="1" dirty="0" smtClean="0">
                <a:latin typeface="+mn-lt"/>
              </a:rPr>
              <a:t>„Entwicklungspsychologische Aufgaben“</a:t>
            </a:r>
            <a:endParaRPr lang="de-DE" sz="3000" b="1" dirty="0">
              <a:latin typeface="+mn-lt"/>
            </a:endParaRPr>
          </a:p>
        </p:txBody>
      </p:sp>
      <p:sp>
        <p:nvSpPr>
          <p:cNvPr id="3" name="Inhaltsplatzhalter 2"/>
          <p:cNvSpPr>
            <a:spLocks noGrp="1"/>
          </p:cNvSpPr>
          <p:nvPr>
            <p:ph idx="4294967295"/>
          </p:nvPr>
        </p:nvSpPr>
        <p:spPr>
          <a:xfrm>
            <a:off x="0" y="1489293"/>
            <a:ext cx="11046373" cy="4858955"/>
          </a:xfrm>
        </p:spPr>
        <p:txBody>
          <a:bodyPr>
            <a:normAutofit fontScale="92500" lnSpcReduction="10000"/>
          </a:bodyPr>
          <a:lstStyle/>
          <a:p>
            <a:r>
              <a:rPr lang="de-DE" dirty="0" smtClean="0"/>
              <a:t>Um zu verstehen, warum manche Begleiterscheinungen von Krisen wie Corona, Ukraine Krieg, </a:t>
            </a:r>
            <a:r>
              <a:rPr lang="de-DE" dirty="0" err="1" smtClean="0"/>
              <a:t>Fake</a:t>
            </a:r>
            <a:r>
              <a:rPr lang="de-DE" dirty="0" smtClean="0"/>
              <a:t> News, Verschwörungstheorien (Spaltung der Gesellschaft) für Kinder und Jugendliche so schwere Folgen haben, muss man sich der Entwicklungspsychologie bedienen und den immanenten Lernaufgaben darin</a:t>
            </a:r>
          </a:p>
          <a:p>
            <a:endParaRPr lang="de-DE" dirty="0"/>
          </a:p>
          <a:p>
            <a:r>
              <a:rPr lang="de-DE" dirty="0" smtClean="0"/>
              <a:t>Die Modernen Entwicklungstheorien gehen alle davon aus, dass sich Individuen und Umwelt stets gegenseitig und wechselhaft bedingen</a:t>
            </a:r>
          </a:p>
          <a:p>
            <a:pPr marL="0" indent="0">
              <a:buNone/>
            </a:pPr>
            <a:r>
              <a:rPr lang="de-DE" dirty="0" smtClean="0"/>
              <a:t>   (interaktionistische Theorien)</a:t>
            </a:r>
          </a:p>
          <a:p>
            <a:pPr marL="0" indent="0">
              <a:buNone/>
            </a:pPr>
            <a:endParaRPr lang="de-DE" dirty="0"/>
          </a:p>
          <a:p>
            <a:r>
              <a:rPr lang="de-DE" dirty="0" smtClean="0"/>
              <a:t>Wenn also außergewöhnliche Umstände und Reize aus Umwelt auf vulnerable </a:t>
            </a:r>
            <a:r>
              <a:rPr lang="de-DE" dirty="0" err="1" smtClean="0"/>
              <a:t>Adressat:innen</a:t>
            </a:r>
            <a:r>
              <a:rPr lang="de-DE" dirty="0" smtClean="0"/>
              <a:t> treffen (Kinder), können Folgen für gesamte Entwicklung (psychisch, seelisch, soziale, emotional, physisch, kognitiv etc.) schwerwiegend sein, Entwicklung kann regredieren – ausbleiben, rückläufig passieren</a:t>
            </a:r>
          </a:p>
          <a:p>
            <a:pPr marL="0" indent="0">
              <a:buNone/>
            </a:pP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6686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490584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89186" y="304801"/>
            <a:ext cx="11687504" cy="5940088"/>
          </a:xfrm>
          <a:prstGeom prst="rect">
            <a:avLst/>
          </a:prstGeom>
          <a:noFill/>
        </p:spPr>
        <p:txBody>
          <a:bodyPr wrap="square" rtlCol="0">
            <a:spAutoFit/>
          </a:bodyPr>
          <a:lstStyle/>
          <a:p>
            <a:pPr marL="342900" indent="-342900">
              <a:buFont typeface="Arial" panose="020B0604020202020204" pitchFamily="34" charset="0"/>
              <a:buChar char="•"/>
            </a:pPr>
            <a:r>
              <a:rPr lang="de-DE" sz="2000" dirty="0" smtClean="0"/>
              <a:t>Kinder müssen, um erwachsen zu werden verschiedene </a:t>
            </a:r>
            <a:r>
              <a:rPr lang="de-DE" sz="2000" dirty="0"/>
              <a:t>e</a:t>
            </a:r>
            <a:r>
              <a:rPr lang="de-DE" sz="2000" dirty="0" smtClean="0"/>
              <a:t>ntwicklungspsychologische </a:t>
            </a:r>
          </a:p>
          <a:p>
            <a:r>
              <a:rPr lang="de-DE" sz="2000" dirty="0"/>
              <a:t> </a:t>
            </a:r>
            <a:r>
              <a:rPr lang="de-DE" sz="2000" dirty="0" smtClean="0"/>
              <a:t>     Aufgaben meistern und der Weg dahin ist nicht immer einfach</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smtClean="0"/>
              <a:t>Auch ohne Krisen müssen Kinder viel leisten und wenn ihnen dies zu viel wird oder sie manche Aufgaben aufgrund internaler oder </a:t>
            </a:r>
            <a:r>
              <a:rPr lang="de-DE" sz="2000" dirty="0" err="1" smtClean="0"/>
              <a:t>externaler</a:t>
            </a:r>
            <a:r>
              <a:rPr lang="de-DE" sz="2000" dirty="0" smtClean="0"/>
              <a:t> Gründe sowie in der Interaktion mit der Umwelt nicht meistern, können sie psychisch krank werden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smtClean="0"/>
              <a:t>Äußere Krisen wie Krieg können die Entstehung von psychischen Erkrankungen begünstigen, sind aber i.d.R. (=&gt; Achtung: Außer man selbst ist aufgrund von Fluchterfahrungen betroffen, Gefährdung der Retraumatisierung) nicht hauptursächlich für eine psychische Erkrankung</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smtClean="0"/>
              <a:t>Psychische Erkrankungen entstehen oft aufgrund einer Vielzahl an individuellen Faktoren (Anlage-Umwelt-Interaktion, genetische Disposition, Stress, diverse Vulnerabilitäten, Milieuzugehörigkeit, existentielle Versorgung, äußere Reize, die Stress und Unsicherheiten auslösen…siehe Vulnerabilitäts-Stress-Modell)</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smtClean="0"/>
              <a:t>Diese Faktoren sollten berücksichtigt werden, wenn man mit Kindern altersangemessen über den Krieg oder andere Krisen sprechen möchte! Es gilt hierbei immer die jeweilige altersentsprechende entwicklungspsychologische Stufe, mit den jeweiligen Herausforderungen zu berücksichtigen, sowie die individuellen Vulnerabilitäten, aber auch Ressourcen der Kinder in den Blick zu nehmen und zu nutzen!</a:t>
            </a:r>
          </a:p>
        </p:txBody>
      </p:sp>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33513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294289" y="833350"/>
            <a:ext cx="8123019" cy="5078391"/>
          </a:xfrm>
          <a:prstGeom prst="rect">
            <a:avLst/>
          </a:prstGeom>
        </p:spPr>
      </p:pic>
      <p:sp>
        <p:nvSpPr>
          <p:cNvPr id="8" name="Textfeld 7"/>
          <p:cNvSpPr txBox="1"/>
          <p:nvPr/>
        </p:nvSpPr>
        <p:spPr>
          <a:xfrm>
            <a:off x="114873" y="-42146"/>
            <a:ext cx="8628993" cy="861774"/>
          </a:xfrm>
          <a:prstGeom prst="rect">
            <a:avLst/>
          </a:prstGeom>
          <a:noFill/>
        </p:spPr>
        <p:txBody>
          <a:bodyPr wrap="square" rtlCol="0">
            <a:spAutoFit/>
          </a:bodyPr>
          <a:lstStyle/>
          <a:p>
            <a:r>
              <a:rPr lang="de-DE" sz="2500" b="1" dirty="0" smtClean="0"/>
              <a:t>Das Vulnerabilitäts-Stress-Modell: Ein Erklärungsversuch psychischer Erkrankungen</a:t>
            </a:r>
            <a:endParaRPr lang="de-DE" sz="2500" b="1" dirty="0"/>
          </a:p>
        </p:txBody>
      </p:sp>
      <p:sp>
        <p:nvSpPr>
          <p:cNvPr id="9" name="Rechteck 8"/>
          <p:cNvSpPr/>
          <p:nvPr/>
        </p:nvSpPr>
        <p:spPr>
          <a:xfrm>
            <a:off x="294289" y="5987018"/>
            <a:ext cx="9286645" cy="369332"/>
          </a:xfrm>
          <a:prstGeom prst="rect">
            <a:avLst/>
          </a:prstGeom>
        </p:spPr>
        <p:txBody>
          <a:bodyPr wrap="none">
            <a:spAutoFit/>
          </a:bodyPr>
          <a:lstStyle/>
          <a:p>
            <a:r>
              <a:rPr lang="de-DE" b="1" dirty="0" smtClean="0"/>
              <a:t>Quelle: </a:t>
            </a:r>
            <a:r>
              <a:rPr lang="de-DE" dirty="0" smtClean="0">
                <a:hlinkClick r:id="rId3"/>
              </a:rPr>
              <a:t>vulnerabilitäts-stress-modell </a:t>
            </a:r>
            <a:r>
              <a:rPr lang="de-DE" dirty="0">
                <a:hlinkClick r:id="rId3"/>
              </a:rPr>
              <a:t>- Bing </a:t>
            </a:r>
            <a:r>
              <a:rPr lang="de-DE" dirty="0" err="1" smtClean="0">
                <a:hlinkClick r:id="rId3"/>
              </a:rPr>
              <a:t>images</a:t>
            </a:r>
            <a:r>
              <a:rPr lang="de-DE" dirty="0" smtClean="0"/>
              <a:t> letzter Zugriff: Sonntag, 17.04.2022, 12.01 Uhr</a:t>
            </a:r>
            <a:endParaRPr lang="de-DE" dirty="0"/>
          </a:p>
        </p:txBody>
      </p:sp>
      <p:sp>
        <p:nvSpPr>
          <p:cNvPr id="5"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10" name="Textfeld 9"/>
          <p:cNvSpPr txBox="1"/>
          <p:nvPr/>
        </p:nvSpPr>
        <p:spPr>
          <a:xfrm rot="383058">
            <a:off x="8911146" y="2789588"/>
            <a:ext cx="2892370" cy="1862048"/>
          </a:xfrm>
          <a:prstGeom prst="rect">
            <a:avLst/>
          </a:prstGeom>
          <a:noFill/>
        </p:spPr>
        <p:txBody>
          <a:bodyPr wrap="square" rtlCol="0">
            <a:spAutoFit/>
          </a:bodyPr>
          <a:lstStyle/>
          <a:p>
            <a:r>
              <a:rPr lang="de-DE" sz="2500" b="1" dirty="0" smtClean="0">
                <a:solidFill>
                  <a:srgbClr val="FF0000"/>
                </a:solidFill>
              </a:rPr>
              <a:t>Exkurs:</a:t>
            </a:r>
          </a:p>
          <a:p>
            <a:endParaRPr lang="de-DE" dirty="0">
              <a:solidFill>
                <a:srgbClr val="FF0000"/>
              </a:solidFill>
            </a:endParaRPr>
          </a:p>
          <a:p>
            <a:r>
              <a:rPr lang="de-DE" dirty="0" smtClean="0">
                <a:solidFill>
                  <a:srgbClr val="FF0000"/>
                </a:solidFill>
              </a:rPr>
              <a:t>Wen es interessiert – vertiefendes Wissen – </a:t>
            </a:r>
          </a:p>
          <a:p>
            <a:r>
              <a:rPr lang="de-DE" dirty="0" smtClean="0">
                <a:solidFill>
                  <a:srgbClr val="FF0000"/>
                </a:solidFill>
              </a:rPr>
              <a:t>wie psychisch Krankheiten entstehen können.</a:t>
            </a:r>
          </a:p>
        </p:txBody>
      </p:sp>
    </p:spTree>
    <p:extLst>
      <p:ext uri="{BB962C8B-B14F-4D97-AF65-F5344CB8AC3E}">
        <p14:creationId xmlns:p14="http://schemas.microsoft.com/office/powerpoint/2010/main" val="1041285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289488" y="231229"/>
            <a:ext cx="5613023" cy="5011628"/>
          </a:xfrm>
          <a:prstGeom prst="rect">
            <a:avLst/>
          </a:prstGeom>
        </p:spPr>
      </p:pic>
      <p:sp>
        <p:nvSpPr>
          <p:cNvPr id="8" name="Rechteck 7"/>
          <p:cNvSpPr/>
          <p:nvPr/>
        </p:nvSpPr>
        <p:spPr>
          <a:xfrm>
            <a:off x="247292" y="5818852"/>
            <a:ext cx="9807365" cy="369332"/>
          </a:xfrm>
          <a:prstGeom prst="rect">
            <a:avLst/>
          </a:prstGeom>
        </p:spPr>
        <p:txBody>
          <a:bodyPr wrap="none">
            <a:spAutoFit/>
          </a:bodyPr>
          <a:lstStyle/>
          <a:p>
            <a:r>
              <a:rPr lang="de-DE" b="1" dirty="0" smtClean="0"/>
              <a:t>Quelle: </a:t>
            </a:r>
            <a:r>
              <a:rPr lang="de-DE" dirty="0" smtClean="0">
                <a:hlinkClick r:id="rId4"/>
              </a:rPr>
              <a:t>bptk-elternratgeber-psychotherapie.web</a:t>
            </a:r>
            <a:r>
              <a:rPr lang="de-DE" dirty="0">
                <a:hlinkClick r:id="rId4"/>
              </a:rPr>
              <a:t>_.</a:t>
            </a:r>
            <a:r>
              <a:rPr lang="de-DE" dirty="0" smtClean="0">
                <a:hlinkClick r:id="rId4"/>
              </a:rPr>
              <a:t>pdf</a:t>
            </a:r>
            <a:r>
              <a:rPr lang="de-DE" dirty="0" smtClean="0"/>
              <a:t> letzter Zugriff: Sonntag, 17. April 2022, 11.58 Uhr</a:t>
            </a:r>
            <a:endParaRPr lang="de-DE" dirty="0"/>
          </a:p>
        </p:txBody>
      </p:sp>
      <p:pic>
        <p:nvPicPr>
          <p:cNvPr id="9" name="Grafik 8"/>
          <p:cNvPicPr>
            <a:picLocks noChangeAspect="1"/>
          </p:cNvPicPr>
          <p:nvPr/>
        </p:nvPicPr>
        <p:blipFill>
          <a:blip r:embed="rId5"/>
          <a:stretch>
            <a:fillRect/>
          </a:stretch>
        </p:blipFill>
        <p:spPr>
          <a:xfrm>
            <a:off x="247292" y="409904"/>
            <a:ext cx="2731938" cy="2173014"/>
          </a:xfrm>
          <a:prstGeom prst="rect">
            <a:avLst/>
          </a:prstGeom>
        </p:spPr>
      </p:pic>
      <p:pic>
        <p:nvPicPr>
          <p:cNvPr id="10" name="Grafik 9"/>
          <p:cNvPicPr>
            <a:picLocks noChangeAspect="1"/>
          </p:cNvPicPr>
          <p:nvPr/>
        </p:nvPicPr>
        <p:blipFill rotWithShape="1">
          <a:blip r:embed="rId6"/>
          <a:srcRect l="12020" t="910"/>
          <a:stretch/>
        </p:blipFill>
        <p:spPr>
          <a:xfrm>
            <a:off x="9511862" y="1795971"/>
            <a:ext cx="2112222" cy="4022881"/>
          </a:xfrm>
          <a:prstGeom prst="rect">
            <a:avLst/>
          </a:prstGeom>
        </p:spPr>
      </p:pic>
      <p:sp>
        <p:nvSpPr>
          <p:cNvPr id="6"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1"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78833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02023" y="75223"/>
            <a:ext cx="8094094" cy="553998"/>
          </a:xfrm>
          <a:prstGeom prst="rect">
            <a:avLst/>
          </a:prstGeom>
          <a:solidFill>
            <a:schemeClr val="bg1"/>
          </a:solidFill>
          <a:ln w="12700">
            <a:solidFill>
              <a:schemeClr val="accent1"/>
            </a:solidFill>
          </a:ln>
          <a:effectLst/>
        </p:spPr>
        <p:txBody>
          <a:bodyPr vert="horz" wrap="square" lIns="91440" tIns="45720" rIns="91440" bIns="45720" numCol="1" rtlCol="0" anchor="t" anchorCtr="0" compatLnSpc="1">
            <a:prstTxWarp prst="textNoShape">
              <a:avLst/>
            </a:prstTxWarp>
            <a:spAutoFit/>
          </a:bodyPr>
          <a:lstStyle/>
          <a:p>
            <a:pPr fontAlgn="base">
              <a:spcAft>
                <a:spcPts val="600"/>
              </a:spcAft>
              <a:buClr>
                <a:srgbClr val="23A092"/>
              </a:buClr>
              <a:buSzPct val="80000"/>
            </a:pPr>
            <a:r>
              <a:rPr lang="de-DE" sz="3000" b="1" kern="0" dirty="0" smtClean="0">
                <a:solidFill>
                  <a:schemeClr val="bg2">
                    <a:lumMod val="10000"/>
                  </a:schemeClr>
                </a:solidFill>
              </a:rPr>
              <a:t>Entwicklungspsychologie</a:t>
            </a:r>
            <a:endParaRPr lang="de-DE" sz="3000" b="1" kern="0" dirty="0">
              <a:solidFill>
                <a:schemeClr val="bg2">
                  <a:lumMod val="10000"/>
                </a:schemeClr>
              </a:solidFill>
            </a:endParaRPr>
          </a:p>
        </p:txBody>
      </p:sp>
      <p:sp>
        <p:nvSpPr>
          <p:cNvPr id="6" name="Textfeld 5"/>
          <p:cNvSpPr txBox="1"/>
          <p:nvPr/>
        </p:nvSpPr>
        <p:spPr bwMode="auto">
          <a:xfrm>
            <a:off x="102023" y="742305"/>
            <a:ext cx="8647612" cy="5970865"/>
          </a:xfrm>
          <a:prstGeom prst="rect">
            <a:avLst/>
          </a:prstGeom>
          <a:solidFill>
            <a:schemeClr val="bg1"/>
          </a:solidFill>
          <a:ln w="12700">
            <a:solidFill>
              <a:schemeClr val="accent1"/>
            </a:solidFill>
          </a:ln>
          <a:effectLst/>
        </p:spPr>
        <p:txBody>
          <a:bodyPr vert="horz" wrap="square" lIns="91440" tIns="45720" rIns="91440" bIns="45720" numCol="1" rtlCol="0" anchor="t" anchorCtr="0" compatLnSpc="1">
            <a:prstTxWarp prst="textNoShape">
              <a:avLst/>
            </a:prstTxWarp>
            <a:spAutoFit/>
          </a:bodyPr>
          <a:lstStyle/>
          <a:p>
            <a:pPr marL="285750" indent="-285750" fontAlgn="base">
              <a:spcAft>
                <a:spcPts val="600"/>
              </a:spcAft>
              <a:buClr>
                <a:srgbClr val="23A092"/>
              </a:buClr>
              <a:buSzPct val="80000"/>
              <a:buFontTx/>
              <a:buChar char="-"/>
            </a:pPr>
            <a:r>
              <a:rPr lang="de-DE" sz="1600" b="1" kern="0" dirty="0"/>
              <a:t>Moderne Entwicklungspsychologie – Theorien mit interaktionistischem Ansatz</a:t>
            </a:r>
          </a:p>
          <a:p>
            <a:pPr marL="285750" indent="-285750" fontAlgn="base">
              <a:spcAft>
                <a:spcPts val="600"/>
              </a:spcAft>
              <a:buClr>
                <a:srgbClr val="23A092"/>
              </a:buClr>
              <a:buSzPct val="80000"/>
              <a:buFontTx/>
              <a:buChar char="-"/>
            </a:pPr>
            <a:endParaRPr lang="de-DE" sz="1600" kern="0" dirty="0"/>
          </a:p>
          <a:p>
            <a:pPr marL="285750" indent="-285750" fontAlgn="base">
              <a:spcAft>
                <a:spcPts val="600"/>
              </a:spcAft>
              <a:buClr>
                <a:srgbClr val="23A092"/>
              </a:buClr>
              <a:buSzPct val="80000"/>
              <a:buFont typeface="Wingdings" panose="05000000000000000000" pitchFamily="2" charset="2"/>
              <a:buChar char="v"/>
            </a:pPr>
            <a:r>
              <a:rPr lang="de-DE" sz="1600" b="1" kern="0" dirty="0"/>
              <a:t>Sozial-kognitive Lerntheorie</a:t>
            </a:r>
          </a:p>
          <a:p>
            <a:pPr fontAlgn="base">
              <a:spcAft>
                <a:spcPts val="600"/>
              </a:spcAft>
              <a:buClr>
                <a:srgbClr val="23A092"/>
              </a:buClr>
              <a:buSzPct val="80000"/>
            </a:pPr>
            <a:r>
              <a:rPr lang="de-DE" sz="1600" kern="0" dirty="0"/>
              <a:t>	- aktives Kind und aktive Umwelt</a:t>
            </a:r>
          </a:p>
          <a:p>
            <a:pPr fontAlgn="base">
              <a:spcAft>
                <a:spcPts val="600"/>
              </a:spcAft>
              <a:buClr>
                <a:srgbClr val="23A092"/>
              </a:buClr>
              <a:buSzPct val="80000"/>
            </a:pPr>
            <a:r>
              <a:rPr lang="de-DE" sz="1600" kern="0" dirty="0"/>
              <a:t>	- reziproker Determinismus (Reiz aus Umwelt löst bei Kind etwas aus, und dort wird wieder </a:t>
            </a:r>
            <a:r>
              <a:rPr lang="de-DE" sz="1600" kern="0" dirty="0" smtClean="0"/>
              <a:t>	   ein Reiz </a:t>
            </a:r>
            <a:r>
              <a:rPr lang="de-DE" sz="1600" kern="0" dirty="0"/>
              <a:t>ausgelöst</a:t>
            </a:r>
            <a:r>
              <a:rPr lang="de-DE" sz="1600" kern="0" dirty="0" smtClean="0"/>
              <a:t>) – Modell-Lernen/Lernen am Modell</a:t>
            </a:r>
            <a:endParaRPr lang="de-DE" sz="1600" kern="0" dirty="0"/>
          </a:p>
          <a:p>
            <a:pPr fontAlgn="base">
              <a:spcAft>
                <a:spcPts val="600"/>
              </a:spcAft>
              <a:buClr>
                <a:srgbClr val="23A092"/>
              </a:buClr>
              <a:buSzPct val="80000"/>
            </a:pPr>
            <a:r>
              <a:rPr lang="de-DE" sz="1600" kern="0" dirty="0"/>
              <a:t>	- Vertreter: Bandura</a:t>
            </a:r>
          </a:p>
          <a:p>
            <a:pPr fontAlgn="base">
              <a:spcAft>
                <a:spcPts val="600"/>
              </a:spcAft>
              <a:buClr>
                <a:srgbClr val="23A092"/>
              </a:buClr>
              <a:buSzPct val="80000"/>
            </a:pPr>
            <a:endParaRPr lang="de-DE" sz="1600" b="1" kern="0" dirty="0"/>
          </a:p>
          <a:p>
            <a:pPr marL="285750" indent="-285750" fontAlgn="base">
              <a:spcAft>
                <a:spcPts val="600"/>
              </a:spcAft>
              <a:buClr>
                <a:srgbClr val="23A092"/>
              </a:buClr>
              <a:buSzPct val="80000"/>
              <a:buFont typeface="Wingdings" panose="05000000000000000000" pitchFamily="2" charset="2"/>
              <a:buChar char="v"/>
            </a:pPr>
            <a:r>
              <a:rPr lang="de-DE" sz="1600" b="1" kern="0" dirty="0"/>
              <a:t>Sozio-kulturelle Entwicklungstheorie</a:t>
            </a:r>
          </a:p>
          <a:p>
            <a:pPr fontAlgn="base">
              <a:spcAft>
                <a:spcPts val="600"/>
              </a:spcAft>
              <a:buClr>
                <a:srgbClr val="23A092"/>
              </a:buClr>
              <a:buSzPct val="80000"/>
            </a:pPr>
            <a:r>
              <a:rPr lang="de-DE" sz="1600" kern="0" dirty="0"/>
              <a:t>	- soziale Umwelt und Kind beeinflussen sich wechselseitig in der Interaktion</a:t>
            </a:r>
          </a:p>
          <a:p>
            <a:pPr fontAlgn="base">
              <a:spcAft>
                <a:spcPts val="600"/>
              </a:spcAft>
              <a:buClr>
                <a:srgbClr val="23A092"/>
              </a:buClr>
              <a:buSzPct val="80000"/>
            </a:pPr>
            <a:r>
              <a:rPr lang="de-DE" sz="1600" kern="0" dirty="0"/>
              <a:t>	- sozialer Konstruktivismus</a:t>
            </a:r>
          </a:p>
          <a:p>
            <a:pPr fontAlgn="base">
              <a:spcAft>
                <a:spcPts val="600"/>
              </a:spcAft>
              <a:buClr>
                <a:srgbClr val="23A092"/>
              </a:buClr>
              <a:buSzPct val="80000"/>
            </a:pPr>
            <a:r>
              <a:rPr lang="de-DE" sz="1600" kern="0" dirty="0"/>
              <a:t>	- Vertreter: </a:t>
            </a:r>
            <a:r>
              <a:rPr lang="de-DE" sz="1600" kern="0" dirty="0" err="1"/>
              <a:t>Wygotski</a:t>
            </a:r>
            <a:endParaRPr lang="de-DE" sz="1600" kern="0" dirty="0"/>
          </a:p>
          <a:p>
            <a:pPr fontAlgn="base">
              <a:spcAft>
                <a:spcPts val="600"/>
              </a:spcAft>
              <a:buClr>
                <a:srgbClr val="23A092"/>
              </a:buClr>
              <a:buSzPct val="80000"/>
            </a:pPr>
            <a:endParaRPr lang="de-DE" sz="1600" b="1" kern="0" dirty="0"/>
          </a:p>
          <a:p>
            <a:pPr marL="285750" indent="-285750" fontAlgn="base">
              <a:spcAft>
                <a:spcPts val="600"/>
              </a:spcAft>
              <a:buClr>
                <a:srgbClr val="23A092"/>
              </a:buClr>
              <a:buSzPct val="80000"/>
              <a:buFont typeface="Wingdings" panose="05000000000000000000" pitchFamily="2" charset="2"/>
              <a:buChar char="v"/>
            </a:pPr>
            <a:r>
              <a:rPr lang="de-DE" sz="1600" b="1" kern="0" dirty="0"/>
              <a:t>Entwicklungsaufgabenkonzept</a:t>
            </a:r>
          </a:p>
          <a:p>
            <a:pPr fontAlgn="base">
              <a:spcAft>
                <a:spcPts val="600"/>
              </a:spcAft>
              <a:buClr>
                <a:srgbClr val="23A092"/>
              </a:buClr>
              <a:buSzPct val="80000"/>
            </a:pPr>
            <a:r>
              <a:rPr lang="de-DE" sz="1600" kern="0" dirty="0"/>
              <a:t>	- biologische Reifung, soziale Umwelt und Selbststeuerungsprozesse als Grundlagen der 	 	  Entwicklung</a:t>
            </a:r>
          </a:p>
          <a:p>
            <a:pPr fontAlgn="base">
              <a:spcAft>
                <a:spcPts val="600"/>
              </a:spcAft>
              <a:buClr>
                <a:srgbClr val="23A092"/>
              </a:buClr>
              <a:buSzPct val="80000"/>
            </a:pPr>
            <a:r>
              <a:rPr lang="de-DE" sz="1600" kern="0" dirty="0"/>
              <a:t>	- Lernen anhand von Aufgaben, die sich im Entwicklungsverlauf stellen</a:t>
            </a:r>
          </a:p>
          <a:p>
            <a:pPr fontAlgn="base">
              <a:spcAft>
                <a:spcPts val="600"/>
              </a:spcAft>
              <a:buClr>
                <a:srgbClr val="23A092"/>
              </a:buClr>
              <a:buSzPct val="80000"/>
            </a:pPr>
            <a:r>
              <a:rPr lang="de-DE" sz="1600" kern="0" dirty="0"/>
              <a:t>	- Vertreter: </a:t>
            </a:r>
            <a:r>
              <a:rPr lang="de-DE" sz="1600" kern="0" dirty="0" err="1"/>
              <a:t>Havighurst</a:t>
            </a:r>
            <a:endParaRPr lang="de-DE" sz="1600" kern="0" dirty="0"/>
          </a:p>
          <a:p>
            <a:pPr fontAlgn="base">
              <a:spcAft>
                <a:spcPts val="600"/>
              </a:spcAft>
              <a:buClr>
                <a:srgbClr val="23A092"/>
              </a:buClr>
              <a:buSzPct val="80000"/>
            </a:pPr>
            <a:endParaRPr lang="de-DE" sz="1400" kern="0"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2" name="Textfeld 1"/>
          <p:cNvSpPr txBox="1"/>
          <p:nvPr/>
        </p:nvSpPr>
        <p:spPr>
          <a:xfrm rot="383058">
            <a:off x="8911146" y="2235590"/>
            <a:ext cx="2892370" cy="2970044"/>
          </a:xfrm>
          <a:prstGeom prst="rect">
            <a:avLst/>
          </a:prstGeom>
          <a:noFill/>
        </p:spPr>
        <p:txBody>
          <a:bodyPr wrap="square" rtlCol="0">
            <a:spAutoFit/>
          </a:bodyPr>
          <a:lstStyle/>
          <a:p>
            <a:r>
              <a:rPr lang="de-DE" sz="2500" b="1" dirty="0" smtClean="0">
                <a:solidFill>
                  <a:srgbClr val="FF0000"/>
                </a:solidFill>
              </a:rPr>
              <a:t>Exkurs:</a:t>
            </a:r>
          </a:p>
          <a:p>
            <a:endParaRPr lang="de-DE" dirty="0">
              <a:solidFill>
                <a:srgbClr val="FF0000"/>
              </a:solidFill>
            </a:endParaRPr>
          </a:p>
          <a:p>
            <a:r>
              <a:rPr lang="de-DE" dirty="0" smtClean="0">
                <a:solidFill>
                  <a:srgbClr val="FF0000"/>
                </a:solidFill>
              </a:rPr>
              <a:t>Wen es interessiert – wie sind moderne Entwicklungspsychologische Theorien aufgebaut.</a:t>
            </a:r>
          </a:p>
          <a:p>
            <a:endParaRPr lang="de-DE" dirty="0">
              <a:solidFill>
                <a:srgbClr val="FF0000"/>
              </a:solidFill>
            </a:endParaRPr>
          </a:p>
          <a:p>
            <a:r>
              <a:rPr lang="de-DE" dirty="0" smtClean="0">
                <a:solidFill>
                  <a:srgbClr val="FF0000"/>
                </a:solidFill>
              </a:rPr>
              <a:t>Ich verwende immer gerne – wenn auch nicht kritikfrei – </a:t>
            </a:r>
            <a:r>
              <a:rPr lang="de-DE" dirty="0" err="1" smtClean="0">
                <a:solidFill>
                  <a:srgbClr val="FF0000"/>
                </a:solidFill>
              </a:rPr>
              <a:t>Havighursts</a:t>
            </a:r>
            <a:r>
              <a:rPr lang="de-DE" dirty="0" smtClean="0">
                <a:solidFill>
                  <a:srgbClr val="FF0000"/>
                </a:solidFill>
              </a:rPr>
              <a:t> Konzept!</a:t>
            </a:r>
            <a:endParaRPr lang="de-DE" dirty="0">
              <a:solidFill>
                <a:srgbClr val="FF0000"/>
              </a:solidFill>
            </a:endParaRPr>
          </a:p>
        </p:txBody>
      </p:sp>
      <p:sp>
        <p:nvSpPr>
          <p:cNvPr id="3" name="Pfeil nach links 2"/>
          <p:cNvSpPr/>
          <p:nvPr/>
        </p:nvSpPr>
        <p:spPr>
          <a:xfrm rot="20033366">
            <a:off x="9186041" y="5549462"/>
            <a:ext cx="966952" cy="25224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0999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96252" y="954107"/>
            <a:ext cx="11781323" cy="5863144"/>
          </a:xfrm>
          <a:prstGeom prst="rect">
            <a:avLst/>
          </a:prstGeom>
          <a:noFill/>
        </p:spPr>
        <p:txBody>
          <a:bodyPr wrap="square" rtlCol="0">
            <a:spAutoFit/>
          </a:bodyPr>
          <a:lstStyle/>
          <a:p>
            <a:pPr marL="285750" indent="-285750">
              <a:buFontTx/>
              <a:buChar char="-"/>
            </a:pPr>
            <a:r>
              <a:rPr lang="de-DE" sz="2500" dirty="0" smtClean="0"/>
              <a:t>Konzept der Entwicklungsaufgaben von Robert J. </a:t>
            </a:r>
            <a:r>
              <a:rPr lang="de-DE" sz="2500" dirty="0" err="1" smtClean="0"/>
              <a:t>Havighurst</a:t>
            </a:r>
            <a:r>
              <a:rPr lang="de-DE" sz="2500" dirty="0" smtClean="0"/>
              <a:t> (1948)</a:t>
            </a:r>
          </a:p>
          <a:p>
            <a:pPr marL="285750" indent="-285750">
              <a:buFontTx/>
              <a:buChar char="-"/>
            </a:pPr>
            <a:r>
              <a:rPr lang="de-DE" sz="2500" dirty="0" smtClean="0"/>
              <a:t>Lebenslauf als Folge von Problemen, denen sich das Individuum gegenüber sieht und die es bewältigen muss.</a:t>
            </a:r>
          </a:p>
          <a:p>
            <a:pPr marL="285750" indent="-285750">
              <a:buFontTx/>
              <a:buChar char="-"/>
            </a:pPr>
            <a:r>
              <a:rPr lang="de-DE" sz="2500" dirty="0" smtClean="0"/>
              <a:t>Bestimmte Lebensphasen erfordern bestimmte Anforderungen, die erfüllt werden müssen, durch eine besondere Kombination von inner-biologischen, sozio-kulturell und psychologischen Einflüssen.</a:t>
            </a:r>
          </a:p>
          <a:p>
            <a:endParaRPr lang="de-DE" sz="2500" dirty="0"/>
          </a:p>
          <a:p>
            <a:r>
              <a:rPr lang="de-DE" sz="2500" b="1" dirty="0" smtClean="0"/>
              <a:t>Kinder und die spezifischen Entwicklungsaufgaben</a:t>
            </a:r>
            <a:endParaRPr lang="de-DE" sz="2500" b="1" dirty="0"/>
          </a:p>
          <a:p>
            <a:endParaRPr lang="de-DE" sz="2500" dirty="0" smtClean="0"/>
          </a:p>
          <a:p>
            <a:r>
              <a:rPr lang="de-DE" sz="2500" b="1" dirty="0" smtClean="0"/>
              <a:t>Frühe Kindheit (0-2 J.)</a:t>
            </a:r>
          </a:p>
          <a:p>
            <a:pPr marL="342900" indent="-342900">
              <a:buFontTx/>
              <a:buChar char="-"/>
            </a:pPr>
            <a:r>
              <a:rPr lang="de-DE" sz="2500" dirty="0" smtClean="0"/>
              <a:t>Abhängigkeit (</a:t>
            </a:r>
            <a:r>
              <a:rPr lang="de-DE" sz="2500" dirty="0" err="1" smtClean="0"/>
              <a:t>social</a:t>
            </a:r>
            <a:r>
              <a:rPr lang="de-DE" sz="2500" dirty="0" smtClean="0"/>
              <a:t> </a:t>
            </a:r>
            <a:r>
              <a:rPr lang="de-DE" sz="2500" dirty="0" err="1" smtClean="0"/>
              <a:t>attachement</a:t>
            </a:r>
            <a:r>
              <a:rPr lang="de-DE" sz="2500" dirty="0" smtClean="0"/>
              <a:t>)</a:t>
            </a:r>
          </a:p>
          <a:p>
            <a:pPr marL="342900" indent="-342900">
              <a:buFontTx/>
              <a:buChar char="-"/>
            </a:pPr>
            <a:r>
              <a:rPr lang="de-DE" sz="2500" dirty="0" smtClean="0"/>
              <a:t>Objektpermanenz (kognitive Fähigkeit, zu wissen, dass ein Objekt oder eine Person auch dann weiterhin existiert, wenn es oder sie sich außerhalb des eigenen Wahrnehmungsfeldes befindet.</a:t>
            </a:r>
          </a:p>
          <a:p>
            <a:pPr marL="342900" indent="-342900">
              <a:buFontTx/>
              <a:buChar char="-"/>
            </a:pPr>
            <a:endParaRPr lang="de-DE" sz="2500" dirty="0"/>
          </a:p>
        </p:txBody>
      </p:sp>
      <p:sp>
        <p:nvSpPr>
          <p:cNvPr id="4" name="Textfeld 3"/>
          <p:cNvSpPr txBox="1"/>
          <p:nvPr/>
        </p:nvSpPr>
        <p:spPr bwMode="auto">
          <a:xfrm>
            <a:off x="102023" y="75223"/>
            <a:ext cx="8094094" cy="553998"/>
          </a:xfrm>
          <a:prstGeom prst="rect">
            <a:avLst/>
          </a:prstGeom>
          <a:solidFill>
            <a:schemeClr val="bg1"/>
          </a:solidFill>
          <a:ln w="12700">
            <a:solidFill>
              <a:schemeClr val="accent1"/>
            </a:solidFill>
          </a:ln>
          <a:effectLst/>
        </p:spPr>
        <p:txBody>
          <a:bodyPr vert="horz" wrap="square" lIns="91440" tIns="45720" rIns="91440" bIns="45720" numCol="1" rtlCol="0" anchor="t" anchorCtr="0" compatLnSpc="1">
            <a:prstTxWarp prst="textNoShape">
              <a:avLst/>
            </a:prstTxWarp>
            <a:spAutoFit/>
          </a:bodyPr>
          <a:lstStyle/>
          <a:p>
            <a:pPr fontAlgn="base">
              <a:spcAft>
                <a:spcPts val="600"/>
              </a:spcAft>
              <a:buClr>
                <a:srgbClr val="23A092"/>
              </a:buClr>
              <a:buSzPct val="80000"/>
            </a:pPr>
            <a:r>
              <a:rPr lang="de-DE" sz="3000" b="1" kern="0" dirty="0" smtClean="0">
                <a:solidFill>
                  <a:schemeClr val="bg2">
                    <a:lumMod val="10000"/>
                  </a:schemeClr>
                </a:solidFill>
              </a:rPr>
              <a:t>Entwicklungspsychologie </a:t>
            </a:r>
            <a:endParaRPr lang="de-DE" sz="3000" b="1" kern="0" dirty="0">
              <a:solidFill>
                <a:schemeClr val="bg2">
                  <a:lumMod val="10000"/>
                </a:schemeClr>
              </a:solidFill>
            </a:endParaRPr>
          </a:p>
        </p:txBody>
      </p:sp>
      <p:sp>
        <p:nvSpPr>
          <p:cNvPr id="5"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578729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5821" y="610136"/>
            <a:ext cx="10888716" cy="6247864"/>
          </a:xfrm>
          <a:prstGeom prst="rect">
            <a:avLst/>
          </a:prstGeom>
        </p:spPr>
        <p:txBody>
          <a:bodyPr wrap="square">
            <a:spAutoFit/>
          </a:bodyPr>
          <a:lstStyle/>
          <a:p>
            <a:r>
              <a:rPr lang="de-DE" sz="2500" b="1" dirty="0" smtClean="0"/>
              <a:t>Kindheit (2-4 J.)</a:t>
            </a:r>
          </a:p>
          <a:p>
            <a:pPr marL="342900" indent="-342900">
              <a:buFontTx/>
              <a:buChar char="-"/>
            </a:pPr>
            <a:r>
              <a:rPr lang="de-DE" sz="2500" dirty="0" smtClean="0"/>
              <a:t>Selbstkontrolle</a:t>
            </a:r>
          </a:p>
          <a:p>
            <a:pPr marL="342900" indent="-342900">
              <a:buFontTx/>
              <a:buChar char="-"/>
            </a:pPr>
            <a:r>
              <a:rPr lang="de-DE" sz="2500" dirty="0" smtClean="0"/>
              <a:t>Motorische Sprachentwicklung</a:t>
            </a:r>
          </a:p>
          <a:p>
            <a:pPr marL="342900" indent="-342900">
              <a:buFontTx/>
              <a:buChar char="-"/>
            </a:pPr>
            <a:r>
              <a:rPr lang="de-DE" sz="2500" dirty="0" smtClean="0"/>
              <a:t>Fantasie („magisches Denken“)</a:t>
            </a:r>
          </a:p>
          <a:p>
            <a:pPr marL="342900" indent="-342900">
              <a:buFontTx/>
              <a:buChar char="-"/>
            </a:pPr>
            <a:r>
              <a:rPr lang="de-DE" sz="2500" dirty="0" smtClean="0"/>
              <a:t>Spielverfeinerung</a:t>
            </a:r>
          </a:p>
          <a:p>
            <a:pPr marL="342900" indent="-342900">
              <a:buFontTx/>
              <a:buChar char="-"/>
            </a:pPr>
            <a:r>
              <a:rPr lang="de-DE" sz="2500" dirty="0" smtClean="0"/>
              <a:t>Motorische Funktionen ausweiten</a:t>
            </a:r>
          </a:p>
          <a:p>
            <a:pPr marL="342900" indent="-342900">
              <a:buFontTx/>
              <a:buChar char="-"/>
            </a:pPr>
            <a:r>
              <a:rPr lang="de-DE" sz="2500" dirty="0" smtClean="0"/>
              <a:t>Schulübergang vorbereiten</a:t>
            </a:r>
          </a:p>
          <a:p>
            <a:pPr marL="342900" indent="-342900">
              <a:buFontTx/>
              <a:buChar char="-"/>
            </a:pPr>
            <a:endParaRPr lang="de-DE" sz="2500" dirty="0"/>
          </a:p>
          <a:p>
            <a:pPr marL="342900" indent="-342900">
              <a:buFontTx/>
              <a:buChar char="-"/>
            </a:pPr>
            <a:endParaRPr lang="de-DE" sz="2500" b="1" dirty="0" smtClean="0"/>
          </a:p>
          <a:p>
            <a:r>
              <a:rPr lang="de-DE" sz="2500" b="1" dirty="0" smtClean="0"/>
              <a:t>Frühes Schulalter (5-7 J.)</a:t>
            </a:r>
            <a:endParaRPr lang="de-DE" sz="2500" b="1" dirty="0"/>
          </a:p>
          <a:p>
            <a:pPr marL="342900" indent="-342900">
              <a:buFontTx/>
              <a:buChar char="-"/>
            </a:pPr>
            <a:r>
              <a:rPr lang="de-DE" sz="2500" dirty="0" smtClean="0"/>
              <a:t>Geschlechtsrollenidentifikation</a:t>
            </a:r>
          </a:p>
          <a:p>
            <a:pPr marL="342900" indent="-342900">
              <a:buFontTx/>
              <a:buChar char="-"/>
            </a:pPr>
            <a:r>
              <a:rPr lang="de-DE" sz="2500" dirty="0" smtClean="0"/>
              <a:t>Einfache moralische Entscheidungen treffen</a:t>
            </a:r>
          </a:p>
          <a:p>
            <a:pPr marL="342900" indent="-342900">
              <a:buFontTx/>
              <a:buChar char="-"/>
            </a:pPr>
            <a:r>
              <a:rPr lang="de-DE" sz="2500" dirty="0" smtClean="0"/>
              <a:t>Konkrete Operationen </a:t>
            </a:r>
          </a:p>
          <a:p>
            <a:pPr marL="342900" indent="-342900">
              <a:buFontTx/>
              <a:buChar char="-"/>
            </a:pPr>
            <a:r>
              <a:rPr lang="de-DE" sz="2500" dirty="0" smtClean="0"/>
              <a:t>Spiel in Gruppen</a:t>
            </a:r>
          </a:p>
          <a:p>
            <a:pPr marL="342900" indent="-342900">
              <a:buFontTx/>
              <a:buChar char="-"/>
            </a:pPr>
            <a:endParaRPr lang="de-DE" sz="2500" dirty="0" smtClean="0"/>
          </a:p>
          <a:p>
            <a:endParaRPr lang="de-DE" sz="2500" dirty="0"/>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8852" t="3876" r="2842" b="6521"/>
          <a:stretch/>
        </p:blipFill>
        <p:spPr>
          <a:xfrm>
            <a:off x="7441324" y="2648607"/>
            <a:ext cx="4014952" cy="302698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102" y="346842"/>
            <a:ext cx="3079432" cy="1998820"/>
          </a:xfrm>
          <a:prstGeom prst="rect">
            <a:avLst/>
          </a:prstGeom>
        </p:spPr>
      </p:pic>
      <p:sp>
        <p:nvSpPr>
          <p:cNvPr id="6"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854934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325821" y="225415"/>
            <a:ext cx="10888716" cy="6632585"/>
          </a:xfrm>
          <a:prstGeom prst="rect">
            <a:avLst/>
          </a:prstGeom>
        </p:spPr>
        <p:txBody>
          <a:bodyPr wrap="square">
            <a:spAutoFit/>
          </a:bodyPr>
          <a:lstStyle/>
          <a:p>
            <a:r>
              <a:rPr lang="de-DE" sz="2500" b="1" dirty="0" smtClean="0"/>
              <a:t>Mittleres Schulalter (8-12 J.)</a:t>
            </a:r>
          </a:p>
          <a:p>
            <a:pPr marL="342900" indent="-342900">
              <a:buFontTx/>
              <a:buChar char="-"/>
            </a:pPr>
            <a:r>
              <a:rPr lang="de-DE" sz="2500" dirty="0" smtClean="0"/>
              <a:t>Soziale Kooperation</a:t>
            </a:r>
          </a:p>
          <a:p>
            <a:pPr marL="342900" indent="-342900">
              <a:buFontTx/>
              <a:buChar char="-"/>
            </a:pPr>
            <a:r>
              <a:rPr lang="de-DE" sz="2500" dirty="0" smtClean="0"/>
              <a:t>Selbstbewusstsein (fleißig, tüchtig)</a:t>
            </a:r>
          </a:p>
          <a:p>
            <a:pPr marL="342900" indent="-342900">
              <a:buFontTx/>
              <a:buChar char="-"/>
            </a:pPr>
            <a:r>
              <a:rPr lang="de-DE" sz="2500" dirty="0" smtClean="0"/>
              <a:t>Erwerb der Kulturtechniken (Lesen/Schreiben)</a:t>
            </a:r>
          </a:p>
          <a:p>
            <a:pPr marL="342900" indent="-342900">
              <a:buFontTx/>
              <a:buChar char="-"/>
            </a:pPr>
            <a:r>
              <a:rPr lang="de-DE" sz="2500" dirty="0" smtClean="0"/>
              <a:t>Spielen und Arbeiten im Team</a:t>
            </a:r>
            <a:endParaRPr lang="de-DE" sz="2500" dirty="0"/>
          </a:p>
          <a:p>
            <a:endParaRPr lang="de-DE" sz="2500" b="1" dirty="0" smtClean="0"/>
          </a:p>
          <a:p>
            <a:r>
              <a:rPr lang="de-DE" sz="2500" b="1" dirty="0" smtClean="0"/>
              <a:t>Adoleszenz (13-17 J.)</a:t>
            </a:r>
          </a:p>
          <a:p>
            <a:pPr marL="342900" indent="-342900">
              <a:buFontTx/>
              <a:buChar char="-"/>
            </a:pPr>
            <a:r>
              <a:rPr lang="de-DE" sz="2500" dirty="0" smtClean="0"/>
              <a:t>Körperliche Reifung</a:t>
            </a:r>
          </a:p>
          <a:p>
            <a:pPr marL="342900" indent="-342900">
              <a:buFontTx/>
              <a:buChar char="-"/>
            </a:pPr>
            <a:r>
              <a:rPr lang="de-DE" sz="2500" dirty="0" smtClean="0"/>
              <a:t>Formale Operationen</a:t>
            </a:r>
          </a:p>
          <a:p>
            <a:pPr marL="342900" indent="-342900">
              <a:buFontTx/>
              <a:buChar char="-"/>
            </a:pPr>
            <a:r>
              <a:rPr lang="de-DE" sz="2500" dirty="0" smtClean="0"/>
              <a:t>Gemeinschaft mit Gleichaltrigen</a:t>
            </a:r>
          </a:p>
          <a:p>
            <a:pPr marL="342900" indent="-342900">
              <a:buFontTx/>
              <a:buChar char="-"/>
            </a:pPr>
            <a:r>
              <a:rPr lang="de-DE" sz="2500" dirty="0" smtClean="0"/>
              <a:t>Ablösung Elternhaus</a:t>
            </a:r>
          </a:p>
          <a:p>
            <a:pPr marL="342900" indent="-342900">
              <a:buFontTx/>
              <a:buChar char="-"/>
            </a:pPr>
            <a:r>
              <a:rPr lang="de-DE" sz="2500" dirty="0" smtClean="0"/>
              <a:t>Grenzen testen, Grenzen reisen</a:t>
            </a:r>
          </a:p>
          <a:p>
            <a:pPr marL="342900" indent="-342900">
              <a:buFontTx/>
              <a:buChar char="-"/>
            </a:pPr>
            <a:r>
              <a:rPr lang="de-DE" sz="2500" dirty="0" smtClean="0"/>
              <a:t>Erste sexuelle (nach </a:t>
            </a:r>
            <a:r>
              <a:rPr lang="de-DE" sz="2500" dirty="0" err="1" smtClean="0"/>
              <a:t>Havighurst</a:t>
            </a:r>
            <a:r>
              <a:rPr lang="de-DE" sz="2500" dirty="0"/>
              <a:t> </a:t>
            </a:r>
            <a:r>
              <a:rPr lang="de-DE" sz="2500" dirty="0" smtClean="0"/>
              <a:t>– Achtung Kritikpunkt – heterosexuelle Beziehungen)</a:t>
            </a:r>
          </a:p>
          <a:p>
            <a:pPr marL="342900" indent="-342900">
              <a:buFontTx/>
              <a:buChar char="-"/>
            </a:pPr>
            <a:r>
              <a:rPr lang="de-DE" sz="2500" dirty="0" smtClean="0"/>
              <a:t>Erste Schritte in Richtung Schulabschluss, Job finden und finanzielle Unabhängigkeit</a:t>
            </a:r>
          </a:p>
          <a:p>
            <a:endParaRPr lang="de-DE" sz="2500"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5502" y="1765738"/>
            <a:ext cx="2886826" cy="2885090"/>
          </a:xfrm>
          <a:prstGeom prst="rect">
            <a:avLst/>
          </a:prstGeom>
        </p:spPr>
      </p:pic>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2" name="Textfeld 1"/>
          <p:cNvSpPr txBox="1"/>
          <p:nvPr/>
        </p:nvSpPr>
        <p:spPr>
          <a:xfrm>
            <a:off x="6287813" y="225415"/>
            <a:ext cx="3184634" cy="1015663"/>
          </a:xfrm>
          <a:prstGeom prst="rect">
            <a:avLst/>
          </a:prstGeom>
          <a:noFill/>
        </p:spPr>
        <p:txBody>
          <a:bodyPr wrap="square" rtlCol="0">
            <a:spAutoFit/>
          </a:bodyPr>
          <a:lstStyle/>
          <a:p>
            <a:r>
              <a:rPr lang="de-DE" sz="1500" b="1" dirty="0" smtClean="0">
                <a:solidFill>
                  <a:srgbClr val="FF0000"/>
                </a:solidFill>
              </a:rPr>
              <a:t>Ab der Phase des mittleren Schulalters empfiehlt es sich, wenn Kinder </a:t>
            </a:r>
            <a:r>
              <a:rPr lang="de-DE" sz="1500" b="1" u="sng" dirty="0" smtClean="0">
                <a:solidFill>
                  <a:srgbClr val="FF0000"/>
                </a:solidFill>
              </a:rPr>
              <a:t>aktiv</a:t>
            </a:r>
            <a:r>
              <a:rPr lang="de-DE" sz="1500" b="1" dirty="0" smtClean="0">
                <a:solidFill>
                  <a:srgbClr val="FF0000"/>
                </a:solidFill>
              </a:rPr>
              <a:t> auf Erwachsene zukommen, über Krisen zu sprechen! </a:t>
            </a:r>
            <a:endParaRPr lang="de-DE" sz="1500" b="1" dirty="0">
              <a:solidFill>
                <a:srgbClr val="FF0000"/>
              </a:solidFill>
            </a:endParaRPr>
          </a:p>
        </p:txBody>
      </p:sp>
      <p:sp>
        <p:nvSpPr>
          <p:cNvPr id="3" name="Pfeil nach links 2"/>
          <p:cNvSpPr/>
          <p:nvPr/>
        </p:nvSpPr>
        <p:spPr>
          <a:xfrm>
            <a:off x="5234152" y="304800"/>
            <a:ext cx="704193" cy="32582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884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4240" t="5721" r="3791" b="1778"/>
          <a:stretch/>
        </p:blipFill>
        <p:spPr>
          <a:xfrm>
            <a:off x="147145" y="0"/>
            <a:ext cx="9280634" cy="6263609"/>
          </a:xfrm>
          <a:prstGeom prst="rect">
            <a:avLst/>
          </a:prstGeom>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17649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19</a:t>
            </a:fld>
            <a:endParaRPr lang="de-DE"/>
          </a:p>
        </p:txBody>
      </p:sp>
      <p:sp>
        <p:nvSpPr>
          <p:cNvPr id="7" name="Rechteck 6"/>
          <p:cNvSpPr/>
          <p:nvPr/>
        </p:nvSpPr>
        <p:spPr>
          <a:xfrm>
            <a:off x="2753710" y="973420"/>
            <a:ext cx="6096000" cy="4478149"/>
          </a:xfrm>
          <a:prstGeom prst="rect">
            <a:avLst/>
          </a:prstGeom>
        </p:spPr>
        <p:txBody>
          <a:bodyPr>
            <a:spAutoFit/>
          </a:bodyPr>
          <a:lstStyle/>
          <a:p>
            <a:pPr algn="ctr"/>
            <a:r>
              <a:rPr lang="de-DE" sz="3900" dirty="0">
                <a:solidFill>
                  <a:srgbClr val="333333"/>
                </a:solidFill>
              </a:rPr>
              <a:t>„Alle großen Leute waren einmal Kinder, aber nur wenige erinnern sich daran.“ </a:t>
            </a:r>
          </a:p>
          <a:p>
            <a:pPr algn="ctr"/>
            <a:endParaRPr lang="de-DE" sz="3900" dirty="0">
              <a:solidFill>
                <a:srgbClr val="333333"/>
              </a:solidFill>
            </a:endParaRPr>
          </a:p>
          <a:p>
            <a:pPr algn="ctr"/>
            <a:r>
              <a:rPr lang="de-DE" sz="3900" dirty="0">
                <a:solidFill>
                  <a:srgbClr val="333333"/>
                </a:solidFill>
              </a:rPr>
              <a:t>—  Antoine de Saint-Exupéry, </a:t>
            </a:r>
          </a:p>
          <a:p>
            <a:pPr algn="ctr"/>
            <a:r>
              <a:rPr lang="de-DE" sz="3900" dirty="0">
                <a:solidFill>
                  <a:srgbClr val="333333"/>
                </a:solidFill>
              </a:rPr>
              <a:t> Der kleine Prinz</a:t>
            </a:r>
            <a:r>
              <a:rPr lang="de-DE" dirty="0"/>
              <a:t/>
            </a:r>
            <a:br>
              <a:rPr lang="de-DE" dirty="0"/>
            </a:br>
            <a:r>
              <a:rPr lang="de-DE" sz="1100" dirty="0"/>
              <a:t/>
            </a:r>
            <a:br>
              <a:rPr lang="de-DE" sz="1100" dirty="0"/>
            </a:br>
            <a:r>
              <a:rPr lang="de-DE" sz="1100" dirty="0">
                <a:solidFill>
                  <a:srgbClr val="333333"/>
                </a:solidFill>
                <a:latin typeface="-apple-system"/>
              </a:rPr>
              <a:t>Quelle: </a:t>
            </a:r>
            <a:r>
              <a:rPr lang="de-DE" sz="1100" dirty="0">
                <a:solidFill>
                  <a:srgbClr val="333333"/>
                </a:solidFill>
                <a:latin typeface="-apple-system"/>
                <a:hlinkClick r:id="rId2"/>
              </a:rPr>
              <a:t>https://beruhmte-zitate.de/sammlungen/1343/beliebte-zitate-aus-der-kleine-prinz-von-antoine-de-saint-exupery/</a:t>
            </a:r>
            <a:r>
              <a:rPr lang="de-DE" sz="1100" dirty="0">
                <a:solidFill>
                  <a:srgbClr val="333333"/>
                </a:solidFill>
                <a:latin typeface="-apple-system"/>
              </a:rPr>
              <a:t> letzter Zugriff: Freitag, 22.04.2022, 16.45 Uhr</a:t>
            </a:r>
            <a:endParaRPr lang="de-DE" sz="1100" dirty="0"/>
          </a:p>
          <a:p>
            <a:endParaRPr lang="de-DE" dirty="0"/>
          </a:p>
        </p:txBody>
      </p:sp>
    </p:spTree>
    <p:extLst>
      <p:ext uri="{BB962C8B-B14F-4D97-AF65-F5344CB8AC3E}">
        <p14:creationId xmlns:p14="http://schemas.microsoft.com/office/powerpoint/2010/main" val="101364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2</a:t>
            </a:fld>
            <a:endParaRPr lang="de-DE"/>
          </a:p>
        </p:txBody>
      </p:sp>
      <p:sp>
        <p:nvSpPr>
          <p:cNvPr id="7" name="Rechteck 6"/>
          <p:cNvSpPr/>
          <p:nvPr/>
        </p:nvSpPr>
        <p:spPr>
          <a:xfrm>
            <a:off x="2154621" y="1318397"/>
            <a:ext cx="7199585" cy="3831818"/>
          </a:xfrm>
          <a:prstGeom prst="rect">
            <a:avLst/>
          </a:prstGeom>
        </p:spPr>
        <p:txBody>
          <a:bodyPr wrap="square">
            <a:spAutoFit/>
          </a:bodyPr>
          <a:lstStyle/>
          <a:p>
            <a:pPr algn="ctr"/>
            <a:r>
              <a:rPr lang="de-DE" sz="2900" dirty="0">
                <a:solidFill>
                  <a:srgbClr val="333333"/>
                </a:solidFill>
                <a:latin typeface="-apple-system"/>
              </a:rPr>
              <a:t>„Was vergangen ist, ist vergangen, und du weißt nicht, was die Zukunft dir bringen mag. </a:t>
            </a:r>
            <a:endParaRPr lang="de-DE" sz="2900" dirty="0" smtClean="0">
              <a:solidFill>
                <a:srgbClr val="333333"/>
              </a:solidFill>
              <a:latin typeface="-apple-system"/>
            </a:endParaRPr>
          </a:p>
          <a:p>
            <a:pPr algn="ctr"/>
            <a:r>
              <a:rPr lang="de-DE" sz="2900" dirty="0" smtClean="0">
                <a:solidFill>
                  <a:srgbClr val="333333"/>
                </a:solidFill>
                <a:latin typeface="-apple-system"/>
              </a:rPr>
              <a:t>Aber </a:t>
            </a:r>
            <a:r>
              <a:rPr lang="de-DE" sz="2900" dirty="0">
                <a:solidFill>
                  <a:srgbClr val="333333"/>
                </a:solidFill>
                <a:latin typeface="-apple-system"/>
              </a:rPr>
              <a:t>das Hier und Jetzt, das gehört dir.“ </a:t>
            </a:r>
            <a:endParaRPr lang="de-DE" sz="2900" dirty="0" smtClean="0">
              <a:solidFill>
                <a:srgbClr val="333333"/>
              </a:solidFill>
              <a:latin typeface="-apple-system"/>
            </a:endParaRPr>
          </a:p>
          <a:p>
            <a:pPr algn="ctr"/>
            <a:endParaRPr lang="de-DE" sz="2900" dirty="0">
              <a:solidFill>
                <a:srgbClr val="333333"/>
              </a:solidFill>
              <a:latin typeface="-apple-system"/>
            </a:endParaRPr>
          </a:p>
          <a:p>
            <a:pPr algn="ctr"/>
            <a:r>
              <a:rPr lang="de-DE" sz="2900" dirty="0" smtClean="0">
                <a:solidFill>
                  <a:srgbClr val="333333"/>
                </a:solidFill>
                <a:latin typeface="-apple-system"/>
              </a:rPr>
              <a:t>—</a:t>
            </a:r>
            <a:r>
              <a:rPr lang="de-DE" sz="2900" dirty="0">
                <a:solidFill>
                  <a:srgbClr val="333333"/>
                </a:solidFill>
                <a:latin typeface="-apple-system"/>
              </a:rPr>
              <a:t>  Antoine de Saint-Exupéry, </a:t>
            </a:r>
            <a:endParaRPr lang="de-DE" sz="2900" dirty="0" smtClean="0">
              <a:solidFill>
                <a:srgbClr val="333333"/>
              </a:solidFill>
              <a:latin typeface="-apple-system"/>
            </a:endParaRPr>
          </a:p>
          <a:p>
            <a:pPr algn="ctr"/>
            <a:r>
              <a:rPr lang="de-DE" sz="2900" dirty="0" smtClean="0">
                <a:solidFill>
                  <a:srgbClr val="333333"/>
                </a:solidFill>
                <a:latin typeface="-apple-system"/>
              </a:rPr>
              <a:t> </a:t>
            </a:r>
            <a:r>
              <a:rPr lang="de-DE" sz="2900" dirty="0">
                <a:solidFill>
                  <a:srgbClr val="333333"/>
                </a:solidFill>
                <a:latin typeface="-apple-system"/>
              </a:rPr>
              <a:t>Der kleine Prinz</a:t>
            </a:r>
            <a:r>
              <a:rPr lang="de-DE" dirty="0"/>
              <a:t/>
            </a:r>
            <a:br>
              <a:rPr lang="de-DE" dirty="0"/>
            </a:br>
            <a:r>
              <a:rPr lang="de-DE" dirty="0"/>
              <a:t/>
            </a:r>
            <a:br>
              <a:rPr lang="de-DE" dirty="0"/>
            </a:br>
            <a:r>
              <a:rPr lang="de-DE" sz="1100" dirty="0">
                <a:solidFill>
                  <a:srgbClr val="333333"/>
                </a:solidFill>
                <a:latin typeface="-apple-system"/>
              </a:rPr>
              <a:t>Quelle: </a:t>
            </a:r>
            <a:r>
              <a:rPr lang="de-DE" sz="1100" dirty="0">
                <a:solidFill>
                  <a:srgbClr val="333333"/>
                </a:solidFill>
                <a:latin typeface="-apple-system"/>
                <a:hlinkClick r:id="rId3"/>
              </a:rPr>
              <a:t>https://beruhmte-zitate.de/sammlungen/1343/beliebte-zitate-aus-der-kleine-prinz-von-antoine-de-saint-exupery</a:t>
            </a:r>
            <a:r>
              <a:rPr lang="de-DE" sz="1100" dirty="0" smtClean="0">
                <a:solidFill>
                  <a:srgbClr val="333333"/>
                </a:solidFill>
                <a:latin typeface="-apple-system"/>
                <a:hlinkClick r:id="rId3"/>
              </a:rPr>
              <a:t>/</a:t>
            </a:r>
            <a:r>
              <a:rPr lang="de-DE" sz="1100" dirty="0" smtClean="0">
                <a:solidFill>
                  <a:srgbClr val="333333"/>
                </a:solidFill>
                <a:latin typeface="-apple-system"/>
              </a:rPr>
              <a:t> letzter Zugriff: Freitag, 22.04.2022, 16.45 Uhr</a:t>
            </a:r>
            <a:endParaRPr lang="de-DE" sz="1100" dirty="0"/>
          </a:p>
        </p:txBody>
      </p:sp>
    </p:spTree>
    <p:extLst>
      <p:ext uri="{BB962C8B-B14F-4D97-AF65-F5344CB8AC3E}">
        <p14:creationId xmlns:p14="http://schemas.microsoft.com/office/powerpoint/2010/main" val="607207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8676" y="914400"/>
            <a:ext cx="11382703" cy="5801588"/>
          </a:xfrm>
          <a:prstGeom prst="rect">
            <a:avLst/>
          </a:prstGeom>
          <a:noFill/>
        </p:spPr>
        <p:txBody>
          <a:bodyPr wrap="square" rtlCol="0">
            <a:spAutoFit/>
          </a:bodyPr>
          <a:lstStyle/>
          <a:p>
            <a:pPr marL="342900" indent="-342900">
              <a:buFont typeface="Arial" panose="020B0604020202020204" pitchFamily="34" charset="0"/>
              <a:buChar char="•"/>
            </a:pPr>
            <a:r>
              <a:rPr lang="de-DE" sz="2500" dirty="0" smtClean="0"/>
              <a:t>Es gilt für Fachkräfte, Eltern und andere Bezugspersonen von </a:t>
            </a:r>
          </a:p>
          <a:p>
            <a:r>
              <a:rPr lang="de-DE" sz="2500" dirty="0" smtClean="0"/>
              <a:t>     Kindern, gut hinzuschauen!</a:t>
            </a:r>
          </a:p>
          <a:p>
            <a:endParaRPr lang="de-DE" sz="2500" dirty="0" smtClean="0"/>
          </a:p>
          <a:p>
            <a:pPr marL="342900" indent="-342900">
              <a:buFont typeface="Arial" panose="020B0604020202020204" pitchFamily="34" charset="0"/>
              <a:buChar char="•"/>
            </a:pPr>
            <a:r>
              <a:rPr lang="de-DE" sz="2500" dirty="0" smtClean="0"/>
              <a:t>Wenn Kinder, mit denen sie in engem Kontakt stehen oder eine enge Bindung haben belastet sind, niedergedrückt oder außer Rand und Band wirken. Kinder sind unterschiedlich und nicht jedes Verhalten ist gleich ein Zeichen einer psychischen Erkrankung oder einer längerfristigen Stimmungsverschlechterung.</a:t>
            </a:r>
          </a:p>
          <a:p>
            <a:endParaRPr lang="de-DE" sz="2500" dirty="0" smtClean="0"/>
          </a:p>
          <a:p>
            <a:pPr marL="342900" indent="-342900">
              <a:buFont typeface="Arial" panose="020B0604020202020204" pitchFamily="34" charset="0"/>
              <a:buChar char="•"/>
            </a:pPr>
            <a:r>
              <a:rPr lang="de-DE" sz="2500" dirty="0" smtClean="0"/>
              <a:t>Aber wenn sie länger als nur ein paar Tage und vielleicht sogar ohne ersichtlichen Grund anders sind, als Eltern, Betreuungspersonen und Fachkräfte sie kennen:</a:t>
            </a:r>
          </a:p>
          <a:p>
            <a:pPr marL="1257300" lvl="2" indent="-342900">
              <a:buFont typeface="Wingdings" panose="05000000000000000000" pitchFamily="2" charset="2"/>
              <a:buChar char="Ø"/>
            </a:pPr>
            <a:r>
              <a:rPr lang="de-DE" sz="2400" dirty="0" smtClean="0"/>
              <a:t>sollten </a:t>
            </a:r>
            <a:r>
              <a:rPr lang="de-DE" sz="2400" dirty="0"/>
              <a:t>sich eingehender erkundigen, wie es ihnen geht. </a:t>
            </a:r>
            <a:endParaRPr lang="de-DE" sz="2400" dirty="0" smtClean="0"/>
          </a:p>
          <a:p>
            <a:pPr marL="1257300" lvl="2" indent="-342900">
              <a:buFont typeface="Wingdings" panose="05000000000000000000" pitchFamily="2" charset="2"/>
              <a:buChar char="Ø"/>
            </a:pPr>
            <a:r>
              <a:rPr lang="de-DE" sz="2400" dirty="0" smtClean="0"/>
              <a:t>sollten </a:t>
            </a:r>
            <a:r>
              <a:rPr lang="de-DE" sz="2400" dirty="0"/>
              <a:t>sie einen ruhigen Moment wählen, wenn die Kinder gerade nicht mit Schulaufgaben, Alltagsroutinen oder Spielen beschäftigt sind. </a:t>
            </a:r>
            <a:endParaRPr lang="de-DE" sz="2400" dirty="0" smtClean="0"/>
          </a:p>
          <a:p>
            <a:pPr marL="1257300" lvl="2" indent="-342900">
              <a:buFont typeface="Wingdings" panose="05000000000000000000" pitchFamily="2" charset="2"/>
              <a:buChar char="Ø"/>
            </a:pPr>
            <a:r>
              <a:rPr lang="de-DE" sz="2400" dirty="0" smtClean="0"/>
              <a:t>Oft </a:t>
            </a:r>
            <a:r>
              <a:rPr lang="de-DE" sz="2400" dirty="0"/>
              <a:t>helfen schon die Anteilnahme und der Rat der Eltern.</a:t>
            </a:r>
            <a:endParaRPr lang="de-DE" sz="2500" dirty="0" smtClean="0"/>
          </a:p>
          <a:p>
            <a:pPr algn="ctr"/>
            <a:endParaRPr lang="de-DE" sz="2500" dirty="0"/>
          </a:p>
        </p:txBody>
      </p:sp>
      <p:sp>
        <p:nvSpPr>
          <p:cNvPr id="3" name="Textfeld 2"/>
          <p:cNvSpPr txBox="1"/>
          <p:nvPr/>
        </p:nvSpPr>
        <p:spPr>
          <a:xfrm>
            <a:off x="178676" y="252248"/>
            <a:ext cx="8818179" cy="553998"/>
          </a:xfrm>
          <a:prstGeom prst="rect">
            <a:avLst/>
          </a:prstGeom>
          <a:noFill/>
        </p:spPr>
        <p:txBody>
          <a:bodyPr wrap="square" rtlCol="0">
            <a:spAutoFit/>
          </a:bodyPr>
          <a:lstStyle/>
          <a:p>
            <a:r>
              <a:rPr lang="de-DE" sz="3000" b="1" dirty="0" smtClean="0"/>
              <a:t>Was tun, wenn Kinder belastet sind…?:</a:t>
            </a:r>
            <a:endParaRPr lang="de-DE" sz="3000" b="1"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81918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78676" y="1387366"/>
            <a:ext cx="10678510" cy="4401205"/>
          </a:xfrm>
          <a:prstGeom prst="rect">
            <a:avLst/>
          </a:prstGeom>
        </p:spPr>
        <p:txBody>
          <a:bodyPr wrap="square">
            <a:spAutoFit/>
          </a:bodyPr>
          <a:lstStyle/>
          <a:p>
            <a:pPr marL="342900" indent="-342900">
              <a:buFont typeface="Arial" panose="020B0604020202020204" pitchFamily="34" charset="0"/>
              <a:buChar char="•"/>
            </a:pPr>
            <a:r>
              <a:rPr lang="de-DE" sz="2500" dirty="0" smtClean="0"/>
              <a:t>Eltern, Betreuungspersonen und Fachkräfte dafür </a:t>
            </a:r>
            <a:r>
              <a:rPr lang="de-DE" sz="2500" dirty="0"/>
              <a:t>zu sensibilisieren, wenn Verhalten von Kindern auffällig erscheint, sich abhebt von der Alterskohorte/Gleichaltrigen und natürlich einen persönlichen Leidensdruck </a:t>
            </a:r>
            <a:r>
              <a:rPr lang="de-DE" sz="2500" dirty="0" smtClean="0"/>
              <a:t>bei ihnen evoziert (z. B. emotionaler/sozialer Rückzug, Leistungsknick in der Schule, Verlust an bisherigen Aktivitäten, Ressourcen und Hobbies; siehe folgende Folien ausführlicher)</a:t>
            </a:r>
            <a:endParaRPr lang="de-DE" sz="2500" dirty="0"/>
          </a:p>
          <a:p>
            <a:pPr algn="ctr"/>
            <a:endParaRPr lang="de-DE" sz="2500" dirty="0"/>
          </a:p>
          <a:p>
            <a:pPr algn="ctr"/>
            <a:r>
              <a:rPr lang="de-DE" sz="3000" b="1" dirty="0" smtClean="0"/>
              <a:t>Aber:</a:t>
            </a:r>
            <a:endParaRPr lang="de-DE" sz="3000" b="1" dirty="0"/>
          </a:p>
          <a:p>
            <a:pPr algn="ctr"/>
            <a:r>
              <a:rPr lang="de-DE" sz="2500" dirty="0"/>
              <a:t>Manchmal aber bleiben die auffälligen Veränderungen im Verhalten der Kinder und die Eltern wissen nicht mehr weiter. Dann könnte es hilfreich sein, dass sich die Eltern beraten lassen. </a:t>
            </a:r>
          </a:p>
        </p:txBody>
      </p:sp>
      <p:sp>
        <p:nvSpPr>
          <p:cNvPr id="8" name="Textfeld 7"/>
          <p:cNvSpPr txBox="1"/>
          <p:nvPr/>
        </p:nvSpPr>
        <p:spPr>
          <a:xfrm>
            <a:off x="178676" y="252248"/>
            <a:ext cx="8818179" cy="553998"/>
          </a:xfrm>
          <a:prstGeom prst="rect">
            <a:avLst/>
          </a:prstGeom>
          <a:noFill/>
        </p:spPr>
        <p:txBody>
          <a:bodyPr wrap="square" rtlCol="0">
            <a:spAutoFit/>
          </a:bodyPr>
          <a:lstStyle/>
          <a:p>
            <a:r>
              <a:rPr lang="de-DE" sz="3000" b="1" dirty="0" smtClean="0"/>
              <a:t>Was tun, wenn Kinder belastet sind…?:</a:t>
            </a:r>
            <a:endParaRPr lang="de-DE" sz="3000" b="1"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95769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78372"/>
            <a:ext cx="10515600" cy="1325563"/>
          </a:xfrm>
        </p:spPr>
        <p:txBody>
          <a:bodyPr>
            <a:normAutofit/>
          </a:bodyPr>
          <a:lstStyle/>
          <a:p>
            <a:r>
              <a:rPr lang="de-DE" sz="3000" b="1" dirty="0" smtClean="0">
                <a:latin typeface="+mn-lt"/>
              </a:rPr>
              <a:t>2. Bedürfnis- und Kohäsionstheorie nach Grawe</a:t>
            </a:r>
            <a:endParaRPr lang="de-DE" sz="3000" b="1" dirty="0">
              <a:latin typeface="+mn-lt"/>
            </a:endParaRPr>
          </a:p>
        </p:txBody>
      </p:sp>
      <p:sp>
        <p:nvSpPr>
          <p:cNvPr id="3" name="Inhaltsplatzhalter 2"/>
          <p:cNvSpPr>
            <a:spLocks noGrp="1"/>
          </p:cNvSpPr>
          <p:nvPr>
            <p:ph idx="4294967295"/>
          </p:nvPr>
        </p:nvSpPr>
        <p:spPr>
          <a:xfrm>
            <a:off x="94593" y="662152"/>
            <a:ext cx="9301656" cy="6448097"/>
          </a:xfrm>
        </p:spPr>
        <p:txBody>
          <a:bodyPr>
            <a:normAutofit fontScale="92500" lnSpcReduction="20000"/>
          </a:bodyPr>
          <a:lstStyle/>
          <a:p>
            <a:r>
              <a:rPr lang="de-DE" sz="2900" dirty="0" smtClean="0"/>
              <a:t>Grawe </a:t>
            </a:r>
            <a:r>
              <a:rPr lang="de-DE" sz="2900" dirty="0"/>
              <a:t>hat mit seiner </a:t>
            </a:r>
            <a:r>
              <a:rPr lang="de-DE" sz="2900" dirty="0" smtClean="0"/>
              <a:t>Konsistenztheorie (2004</a:t>
            </a:r>
            <a:r>
              <a:rPr lang="de-DE" sz="2900" dirty="0"/>
              <a:t>) </a:t>
            </a:r>
            <a:r>
              <a:rPr lang="de-DE" sz="2900" dirty="0" smtClean="0"/>
              <a:t>versucht</a:t>
            </a:r>
            <a:r>
              <a:rPr lang="de-DE" sz="2900" dirty="0"/>
              <a:t>, das psychische Funktionieren des Menschen vor dem Hintergrund der Befriedigung psychologischer Grundbedürfnisse, zu erklären. Er bemühte sich hierbei, seine Theorie erfahrungswissenschaftlich zu untermauern</a:t>
            </a:r>
            <a:r>
              <a:rPr lang="de-DE" sz="2900" dirty="0" smtClean="0"/>
              <a:t>.</a:t>
            </a:r>
            <a:r>
              <a:rPr lang="de-DE" sz="2900" dirty="0"/>
              <a:t> </a:t>
            </a:r>
          </a:p>
          <a:p>
            <a:r>
              <a:rPr lang="de-DE" sz="2900" dirty="0"/>
              <a:t>Grawe zufolge streben alle Organismen nach Konsistenz, d.h. nach einer Passung zwischen </a:t>
            </a:r>
            <a:r>
              <a:rPr lang="de-DE" sz="2900" b="1" dirty="0"/>
              <a:t>den inneren Bedürfnissen (psychische Prozesse) </a:t>
            </a:r>
            <a:r>
              <a:rPr lang="de-DE" sz="2900" dirty="0"/>
              <a:t>und dem </a:t>
            </a:r>
            <a:r>
              <a:rPr lang="de-DE" sz="2900" b="1" dirty="0"/>
              <a:t>Erleben in der Realität (neuronale Prozesse)</a:t>
            </a:r>
            <a:r>
              <a:rPr lang="de-DE" sz="2900" dirty="0"/>
              <a:t>. Je höher die Konsistenz ist, desto gesünder ist der Organismus. </a:t>
            </a:r>
          </a:p>
          <a:p>
            <a:r>
              <a:rPr lang="de-DE" sz="2900" dirty="0" smtClean="0"/>
              <a:t>Die</a:t>
            </a:r>
            <a:r>
              <a:rPr lang="de-DE" sz="2900" dirty="0"/>
              <a:t> </a:t>
            </a:r>
            <a:r>
              <a:rPr lang="de-DE" sz="2900" b="1" dirty="0"/>
              <a:t>erste Ebene</a:t>
            </a:r>
            <a:r>
              <a:rPr lang="de-DE" sz="2900" dirty="0"/>
              <a:t> bilden hierbei die </a:t>
            </a:r>
            <a:r>
              <a:rPr lang="de-DE" sz="2900" b="1" dirty="0"/>
              <a:t>Grundbedürfnisse</a:t>
            </a:r>
            <a:r>
              <a:rPr lang="de-DE" sz="2900" dirty="0"/>
              <a:t>, deren Befriedigung die größte Wichtigkeit hat. Grawe geht davon aus, dass es insgesamt vier Grundbedürfnisse gibt</a:t>
            </a:r>
            <a:r>
              <a:rPr lang="de-DE" sz="2900" dirty="0" smtClean="0"/>
              <a:t>:</a:t>
            </a:r>
            <a:endParaRPr lang="de-DE" sz="2900" b="1" dirty="0">
              <a:solidFill>
                <a:srgbClr val="FF0000"/>
              </a:solidFill>
            </a:endParaRPr>
          </a:p>
          <a:p>
            <a:pPr fontAlgn="ctr"/>
            <a:r>
              <a:rPr lang="de-DE" sz="2900" b="1" dirty="0">
                <a:solidFill>
                  <a:srgbClr val="FF0000"/>
                </a:solidFill>
              </a:rPr>
              <a:t>Bedürfnis nach Orientierung und Kontrolle</a:t>
            </a:r>
          </a:p>
          <a:p>
            <a:pPr fontAlgn="ctr"/>
            <a:r>
              <a:rPr lang="de-DE" sz="2900" b="1" dirty="0">
                <a:solidFill>
                  <a:srgbClr val="FF0000"/>
                </a:solidFill>
              </a:rPr>
              <a:t>Bedürfnis nach Lustgewinn und Unlustvermeidung</a:t>
            </a:r>
          </a:p>
          <a:p>
            <a:pPr fontAlgn="ctr"/>
            <a:r>
              <a:rPr lang="de-DE" sz="2900" b="1" dirty="0">
                <a:solidFill>
                  <a:srgbClr val="FF0000"/>
                </a:solidFill>
              </a:rPr>
              <a:t>Bedürfnis nach Bindung</a:t>
            </a:r>
          </a:p>
          <a:p>
            <a:pPr fontAlgn="ctr"/>
            <a:r>
              <a:rPr lang="de-DE" sz="2900" b="1" dirty="0">
                <a:solidFill>
                  <a:srgbClr val="FF0000"/>
                </a:solidFill>
              </a:rPr>
              <a:t>Bedürfnis nach Selbstwertschutz und Selbstwerterhöhung</a:t>
            </a:r>
            <a:r>
              <a:rPr lang="de-DE" sz="2900" b="1" dirty="0" smtClean="0">
                <a:solidFill>
                  <a:srgbClr val="FF0000"/>
                </a:solidFill>
              </a:rPr>
              <a:t>.</a:t>
            </a:r>
          </a:p>
          <a:p>
            <a:pPr marL="0" indent="0">
              <a:buNone/>
            </a:pP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68287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31228" y="56138"/>
            <a:ext cx="11771586" cy="6801862"/>
          </a:xfrm>
          <a:prstGeom prst="rect">
            <a:avLst/>
          </a:prstGeom>
          <a:noFill/>
        </p:spPr>
        <p:txBody>
          <a:bodyPr wrap="square" rtlCol="0">
            <a:spAutoFit/>
          </a:bodyPr>
          <a:lstStyle/>
          <a:p>
            <a:r>
              <a:rPr lang="de-DE" sz="2000" dirty="0"/>
              <a:t>Die </a:t>
            </a:r>
            <a:r>
              <a:rPr lang="de-DE" sz="2000" b="1" dirty="0"/>
              <a:t>Grundbedürfnisse</a:t>
            </a:r>
            <a:r>
              <a:rPr lang="de-DE" sz="2000" dirty="0"/>
              <a:t> sind </a:t>
            </a:r>
            <a:r>
              <a:rPr lang="de-DE" sz="2000" b="1" dirty="0"/>
              <a:t>universell</a:t>
            </a:r>
            <a:r>
              <a:rPr lang="de-DE" sz="2000" dirty="0"/>
              <a:t> bei jedem Menschen zu finden. Die Methoden</a:t>
            </a:r>
          </a:p>
          <a:p>
            <a:r>
              <a:rPr lang="de-DE" sz="2000" dirty="0"/>
              <a:t>und Wege, diese Grundbedürfnisse zu befriedigen, sind jedoch von Mensch zu Mensch </a:t>
            </a:r>
          </a:p>
          <a:p>
            <a:r>
              <a:rPr lang="de-DE" sz="2000" dirty="0"/>
              <a:t>unterschiedlich. Sie sind u.a. abhängig von seinen Sozialisationserfahrungen.</a:t>
            </a:r>
          </a:p>
          <a:p>
            <a:endParaRPr lang="de-DE" sz="2000" dirty="0"/>
          </a:p>
          <a:p>
            <a:r>
              <a:rPr lang="de-DE" sz="2000" dirty="0"/>
              <a:t>Auf der </a:t>
            </a:r>
            <a:r>
              <a:rPr lang="de-DE" sz="2000" b="1" dirty="0"/>
              <a:t>nächsten Ebene</a:t>
            </a:r>
            <a:r>
              <a:rPr lang="de-DE" sz="2000" dirty="0"/>
              <a:t> finden sich daher die sogenannten </a:t>
            </a:r>
            <a:r>
              <a:rPr lang="de-DE" sz="2000" b="1" dirty="0"/>
              <a:t>motivationalen Schemata</a:t>
            </a:r>
            <a:r>
              <a:rPr lang="de-DE" sz="2000" dirty="0"/>
              <a:t>, welche sich im Laufe der Entwicklung, in Interaktion mit der Umwelt, bei allen Menschen entwickeln. Diese lassen sich unterteilen in:</a:t>
            </a:r>
          </a:p>
          <a:p>
            <a:r>
              <a:rPr lang="de-DE" sz="2000" dirty="0"/>
              <a:t> </a:t>
            </a:r>
          </a:p>
          <a:p>
            <a:pPr fontAlgn="ctr"/>
            <a:r>
              <a:rPr lang="de-DE" sz="2000" b="1" dirty="0"/>
              <a:t>Intentionale Schemata</a:t>
            </a:r>
            <a:r>
              <a:rPr lang="de-DE" sz="2000" dirty="0"/>
              <a:t> (Annäherungsziele) und</a:t>
            </a:r>
          </a:p>
          <a:p>
            <a:pPr fontAlgn="ctr"/>
            <a:r>
              <a:rPr lang="de-DE" sz="2000" b="1" dirty="0"/>
              <a:t>Vermeidungsschemata</a:t>
            </a:r>
            <a:r>
              <a:rPr lang="de-DE" sz="2000" dirty="0"/>
              <a:t> (Vermeidungsziele)</a:t>
            </a:r>
          </a:p>
          <a:p>
            <a:r>
              <a:rPr lang="de-DE" sz="2000" dirty="0"/>
              <a:t> </a:t>
            </a:r>
          </a:p>
          <a:p>
            <a:r>
              <a:rPr lang="de-DE" sz="2000" dirty="0"/>
              <a:t>Die </a:t>
            </a:r>
            <a:r>
              <a:rPr lang="de-DE" sz="2000" b="1" dirty="0"/>
              <a:t>Annäherungsziele</a:t>
            </a:r>
            <a:r>
              <a:rPr lang="de-DE" sz="2000" dirty="0"/>
              <a:t> dienen dazu, die Grundbedürfnisse der Person zu befriedigen. Die </a:t>
            </a:r>
            <a:r>
              <a:rPr lang="de-DE" sz="2000" b="1" dirty="0"/>
              <a:t>Vermeidungsziele</a:t>
            </a:r>
            <a:r>
              <a:rPr lang="de-DE" sz="2000" dirty="0"/>
              <a:t> hingegen dienen dem Schutz vor Bedrohung, Verletzung oder Frustration der Grundbedürfnisse. In der Regel sind beide Systeme gleichzeitig aktiv und der Organismus strebt nach einer optimalen Bilanz zwischen allen aktivierten motivationalen Zielen. Die einzelnen Schemata können jedoch auch sehr unterschiedlich </a:t>
            </a:r>
            <a:r>
              <a:rPr lang="de-DE" sz="2000" dirty="0" smtClean="0"/>
              <a:t>stark </a:t>
            </a:r>
            <a:r>
              <a:rPr lang="de-DE" sz="2000" dirty="0"/>
              <a:t>ausgeprägt sein bei verschiedenen Menschen, je nachdem, welche prägenden Erfahrungen sie gemacht haben. So gibt es Menschen mit besonders stark entwickelten Vermeidungszielen und wieder andere, deren Annäherungsziele überwiegen.</a:t>
            </a:r>
          </a:p>
          <a:p>
            <a:r>
              <a:rPr lang="de-DE" sz="2000" dirty="0"/>
              <a:t> </a:t>
            </a:r>
          </a:p>
          <a:p>
            <a:r>
              <a:rPr lang="de-DE" sz="2000" b="1" dirty="0"/>
              <a:t>Diskordanz</a:t>
            </a:r>
            <a:r>
              <a:rPr lang="de-DE" sz="2000" dirty="0"/>
              <a:t> liegt dann vor, wenn  Schemata bzw. Ziele untereinander in Konflikt geraten, d.h. wenn z.B. Annäherungs- und Vermeidungsziele gleichzeitig aktiviert werden und sich dadurch gegenseitig hemmen. </a:t>
            </a:r>
            <a:r>
              <a:rPr lang="de-DE" dirty="0"/>
              <a:t> </a:t>
            </a:r>
          </a:p>
          <a:p>
            <a:endParaRPr lang="de-DE" dirty="0"/>
          </a:p>
          <a:p>
            <a:endParaRPr lang="de-DE" dirty="0"/>
          </a:p>
        </p:txBody>
      </p:sp>
      <p:sp>
        <p:nvSpPr>
          <p:cNvPr id="3" name="Fußzeilenplatzhalter 5"/>
          <p:cNvSpPr>
            <a:spLocks noGrp="1"/>
          </p:cNvSpPr>
          <p:nvPr>
            <p:ph type="ftr" sz="quarter" idx="11"/>
          </p:nvPr>
        </p:nvSpPr>
        <p:spPr>
          <a:xfrm>
            <a:off x="4059621" y="6419303"/>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94397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t="963" r="1814" b="1693"/>
          <a:stretch/>
        </p:blipFill>
        <p:spPr>
          <a:xfrm>
            <a:off x="262759" y="270507"/>
            <a:ext cx="5286703" cy="5808005"/>
          </a:xfrm>
          <a:prstGeom prst="rect">
            <a:avLst/>
          </a:prstGeom>
        </p:spPr>
      </p:pic>
      <p:sp>
        <p:nvSpPr>
          <p:cNvPr id="8" name="Rechteck 7"/>
          <p:cNvSpPr/>
          <p:nvPr/>
        </p:nvSpPr>
        <p:spPr>
          <a:xfrm>
            <a:off x="262759" y="5917325"/>
            <a:ext cx="6159062" cy="784830"/>
          </a:xfrm>
          <a:prstGeom prst="rect">
            <a:avLst/>
          </a:prstGeom>
        </p:spPr>
        <p:txBody>
          <a:bodyPr wrap="square">
            <a:spAutoFit/>
          </a:bodyPr>
          <a:lstStyle/>
          <a:p>
            <a:r>
              <a:rPr lang="de-DE" sz="1500" b="1" dirty="0" smtClean="0"/>
              <a:t>Quelle: </a:t>
            </a:r>
            <a:endParaRPr lang="de-DE" sz="1500" b="1" dirty="0" smtClean="0">
              <a:hlinkClick r:id="rId3"/>
            </a:endParaRPr>
          </a:p>
          <a:p>
            <a:r>
              <a:rPr lang="de-DE" sz="1500" dirty="0" smtClean="0">
                <a:hlinkClick r:id="rId3"/>
              </a:rPr>
              <a:t>bedürfnis- </a:t>
            </a:r>
            <a:r>
              <a:rPr lang="de-DE" sz="1500" dirty="0">
                <a:hlinkClick r:id="rId3"/>
              </a:rPr>
              <a:t>und </a:t>
            </a:r>
            <a:r>
              <a:rPr lang="de-DE" sz="1500" dirty="0" err="1">
                <a:hlinkClick r:id="rId3"/>
              </a:rPr>
              <a:t>kohäsionstheorie</a:t>
            </a:r>
            <a:r>
              <a:rPr lang="de-DE" sz="1500" dirty="0">
                <a:hlinkClick r:id="rId3"/>
              </a:rPr>
              <a:t> nach </a:t>
            </a:r>
            <a:r>
              <a:rPr lang="de-DE" sz="1500" dirty="0" err="1">
                <a:hlinkClick r:id="rId3"/>
              </a:rPr>
              <a:t>grawe</a:t>
            </a:r>
            <a:r>
              <a:rPr lang="de-DE" sz="1500" dirty="0">
                <a:hlinkClick r:id="rId3"/>
              </a:rPr>
              <a:t> - Bing </a:t>
            </a:r>
            <a:r>
              <a:rPr lang="de-DE" sz="1500" dirty="0" err="1" smtClean="0">
                <a:hlinkClick r:id="rId3"/>
              </a:rPr>
              <a:t>images</a:t>
            </a:r>
            <a:endParaRPr lang="de-DE" sz="1500" dirty="0" smtClean="0"/>
          </a:p>
          <a:p>
            <a:r>
              <a:rPr lang="de-DE" sz="1500" b="1" dirty="0" smtClean="0"/>
              <a:t>Mittwoch, 04.03.2022</a:t>
            </a:r>
            <a:endParaRPr lang="de-DE" sz="1500" b="1" dirty="0"/>
          </a:p>
        </p:txBody>
      </p:sp>
      <p:sp>
        <p:nvSpPr>
          <p:cNvPr id="10" name="Textfeld 9"/>
          <p:cNvSpPr txBox="1"/>
          <p:nvPr/>
        </p:nvSpPr>
        <p:spPr>
          <a:xfrm>
            <a:off x="5875282" y="-84318"/>
            <a:ext cx="5885793" cy="6786473"/>
          </a:xfrm>
          <a:prstGeom prst="rect">
            <a:avLst/>
          </a:prstGeom>
          <a:noFill/>
        </p:spPr>
        <p:txBody>
          <a:bodyPr wrap="square" rtlCol="0">
            <a:spAutoFit/>
          </a:bodyPr>
          <a:lstStyle/>
          <a:p>
            <a:r>
              <a:rPr lang="de-DE" sz="3000" b="1" dirty="0" smtClean="0"/>
              <a:t>Krieg, Krisen und die Grundbedürfnisse – </a:t>
            </a:r>
          </a:p>
          <a:p>
            <a:endParaRPr lang="de-DE" sz="2900" dirty="0"/>
          </a:p>
          <a:p>
            <a:pPr marL="285750" indent="-285750">
              <a:lnSpc>
                <a:spcPct val="150000"/>
              </a:lnSpc>
              <a:buFontTx/>
              <a:buChar char="-"/>
            </a:pPr>
            <a:r>
              <a:rPr lang="de-DE" sz="2000" dirty="0" smtClean="0"/>
              <a:t>Was haben Sie erlebt?</a:t>
            </a:r>
          </a:p>
          <a:p>
            <a:pPr marL="285750" indent="-285750">
              <a:lnSpc>
                <a:spcPct val="150000"/>
              </a:lnSpc>
              <a:buFontTx/>
              <a:buChar char="-"/>
            </a:pPr>
            <a:r>
              <a:rPr lang="de-DE" sz="2000" dirty="0" smtClean="0"/>
              <a:t>Haben Sie etwas bei Ihren Zielgruppen erlebt?</a:t>
            </a:r>
          </a:p>
          <a:p>
            <a:pPr marL="285750" indent="-285750">
              <a:lnSpc>
                <a:spcPct val="150000"/>
              </a:lnSpc>
              <a:buFontTx/>
              <a:buChar char="-"/>
            </a:pPr>
            <a:r>
              <a:rPr lang="de-DE" sz="2000" dirty="0" smtClean="0"/>
              <a:t>Aus Ihrem Umfeld, Ihrem privaten Leben?</a:t>
            </a:r>
          </a:p>
          <a:p>
            <a:pPr marL="285750" indent="-285750">
              <a:lnSpc>
                <a:spcPct val="150000"/>
              </a:lnSpc>
              <a:buFontTx/>
              <a:buChar char="-"/>
            </a:pPr>
            <a:r>
              <a:rPr lang="de-DE" sz="2000" dirty="0" smtClean="0"/>
              <a:t>Welches Grundbedürfnis glauben Sie konnte am wenigsten befriedet werden in Zeiten der Corona-Krise oder in Zeiten des Ukraine-Kriegs?</a:t>
            </a:r>
          </a:p>
          <a:p>
            <a:pPr marL="285750" indent="-285750">
              <a:lnSpc>
                <a:spcPct val="150000"/>
              </a:lnSpc>
              <a:buFontTx/>
              <a:buChar char="-"/>
            </a:pPr>
            <a:r>
              <a:rPr lang="de-DE" sz="2000" dirty="0" smtClean="0"/>
              <a:t>Was macht Unsicherheit mit uns und vor allem mit besonders vulnerablen Zielgruppen wie (Klein-) Kindern, die die Welt vor allem in der Interaktion mit ihren primären Bezugspersonen und Gleichaltrigen versuchen zu begreifen?</a:t>
            </a:r>
          </a:p>
          <a:p>
            <a:endParaRPr lang="de-DE" dirty="0"/>
          </a:p>
        </p:txBody>
      </p:sp>
      <p:sp>
        <p:nvSpPr>
          <p:cNvPr id="5" name="Fußzeilenplatzhalter 5"/>
          <p:cNvSpPr>
            <a:spLocks noGrp="1"/>
          </p:cNvSpPr>
          <p:nvPr>
            <p:ph type="ftr" sz="quarter" idx="11"/>
          </p:nvPr>
        </p:nvSpPr>
        <p:spPr>
          <a:xfrm>
            <a:off x="4976648" y="6346832"/>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Datumsplatzhalter 8"/>
          <p:cNvSpPr>
            <a:spLocks noGrp="1"/>
          </p:cNvSpPr>
          <p:nvPr>
            <p:ph type="dt" sz="half" idx="10"/>
          </p:nvPr>
        </p:nvSpPr>
        <p:spPr>
          <a:xfrm>
            <a:off x="9343695" y="633703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941220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lipse 25"/>
          <p:cNvSpPr/>
          <p:nvPr/>
        </p:nvSpPr>
        <p:spPr>
          <a:xfrm>
            <a:off x="42421" y="3333858"/>
            <a:ext cx="1591558" cy="12112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19" name="Ellipse 18"/>
          <p:cNvSpPr/>
          <p:nvPr/>
        </p:nvSpPr>
        <p:spPr>
          <a:xfrm>
            <a:off x="101163" y="1986082"/>
            <a:ext cx="1474074" cy="9113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7" name="Rechteck 6"/>
          <p:cNvSpPr/>
          <p:nvPr/>
        </p:nvSpPr>
        <p:spPr>
          <a:xfrm>
            <a:off x="147144" y="0"/>
            <a:ext cx="8156028" cy="553998"/>
          </a:xfrm>
          <a:prstGeom prst="rect">
            <a:avLst/>
          </a:prstGeom>
        </p:spPr>
        <p:txBody>
          <a:bodyPr wrap="square">
            <a:spAutoFit/>
          </a:bodyPr>
          <a:lstStyle/>
          <a:p>
            <a:r>
              <a:rPr lang="de-DE" sz="3000" b="1" dirty="0" smtClean="0"/>
              <a:t>3. Alarm- </a:t>
            </a:r>
            <a:r>
              <a:rPr lang="de-DE" sz="3000" b="1" dirty="0"/>
              <a:t>und Frühwarnzeichen </a:t>
            </a:r>
            <a:r>
              <a:rPr lang="de-DE" sz="3000" b="1" dirty="0" smtClean="0"/>
              <a:t>erkennen</a:t>
            </a:r>
            <a:endParaRPr lang="de-DE" sz="3000" b="1" dirty="0"/>
          </a:p>
        </p:txBody>
      </p:sp>
      <p:pic>
        <p:nvPicPr>
          <p:cNvPr id="8" name="Grafik 7"/>
          <p:cNvPicPr>
            <a:picLocks noChangeAspect="1"/>
          </p:cNvPicPr>
          <p:nvPr/>
        </p:nvPicPr>
        <p:blipFill rotWithShape="1">
          <a:blip r:embed="rId2"/>
          <a:srcRect l="2973" t="733" r="606" b="2190"/>
          <a:stretch/>
        </p:blipFill>
        <p:spPr>
          <a:xfrm>
            <a:off x="147144" y="692497"/>
            <a:ext cx="1292772" cy="1056761"/>
          </a:xfrm>
          <a:prstGeom prst="rect">
            <a:avLst/>
          </a:prstGeom>
        </p:spPr>
      </p:pic>
      <p:pic>
        <p:nvPicPr>
          <p:cNvPr id="9" name="Grafik 8"/>
          <p:cNvPicPr>
            <a:picLocks noChangeAspect="1"/>
          </p:cNvPicPr>
          <p:nvPr/>
        </p:nvPicPr>
        <p:blipFill>
          <a:blip r:embed="rId3"/>
          <a:stretch>
            <a:fillRect/>
          </a:stretch>
        </p:blipFill>
        <p:spPr>
          <a:xfrm>
            <a:off x="8151508" y="244165"/>
            <a:ext cx="918184" cy="896664"/>
          </a:xfrm>
          <a:prstGeom prst="rect">
            <a:avLst/>
          </a:prstGeom>
        </p:spPr>
      </p:pic>
      <p:pic>
        <p:nvPicPr>
          <p:cNvPr id="10" name="Grafik 9"/>
          <p:cNvPicPr>
            <a:picLocks noChangeAspect="1"/>
          </p:cNvPicPr>
          <p:nvPr/>
        </p:nvPicPr>
        <p:blipFill rotWithShape="1">
          <a:blip r:embed="rId4"/>
          <a:srcRect l="5960" t="3030"/>
          <a:stretch/>
        </p:blipFill>
        <p:spPr>
          <a:xfrm>
            <a:off x="1609328" y="1439019"/>
            <a:ext cx="7990351" cy="4917331"/>
          </a:xfrm>
          <a:prstGeom prst="rect">
            <a:avLst/>
          </a:prstGeom>
        </p:spPr>
      </p:pic>
      <p:sp>
        <p:nvSpPr>
          <p:cNvPr id="11" name="Textfeld 10"/>
          <p:cNvSpPr txBox="1"/>
          <p:nvPr/>
        </p:nvSpPr>
        <p:spPr>
          <a:xfrm>
            <a:off x="1986455" y="841592"/>
            <a:ext cx="5475890" cy="492443"/>
          </a:xfrm>
          <a:prstGeom prst="rect">
            <a:avLst/>
          </a:prstGeom>
          <a:noFill/>
        </p:spPr>
        <p:txBody>
          <a:bodyPr wrap="square" rtlCol="0">
            <a:spAutoFit/>
          </a:bodyPr>
          <a:lstStyle/>
          <a:p>
            <a:r>
              <a:rPr lang="de-DE" sz="2600" dirty="0" smtClean="0"/>
              <a:t>Vor allem bei Kindern…</a:t>
            </a:r>
            <a:endParaRPr lang="de-DE" sz="2600" dirty="0"/>
          </a:p>
        </p:txBody>
      </p:sp>
      <p:sp>
        <p:nvSpPr>
          <p:cNvPr id="12" name="Ellipse 11"/>
          <p:cNvSpPr/>
          <p:nvPr/>
        </p:nvSpPr>
        <p:spPr>
          <a:xfrm>
            <a:off x="9703538" y="3048000"/>
            <a:ext cx="2383360" cy="13243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13" name="Textfeld 12"/>
          <p:cNvSpPr txBox="1"/>
          <p:nvPr/>
        </p:nvSpPr>
        <p:spPr>
          <a:xfrm>
            <a:off x="9911256" y="3552497"/>
            <a:ext cx="2039007" cy="369332"/>
          </a:xfrm>
          <a:prstGeom prst="rect">
            <a:avLst/>
          </a:prstGeom>
          <a:noFill/>
        </p:spPr>
        <p:txBody>
          <a:bodyPr wrap="square" rtlCol="0">
            <a:spAutoFit/>
          </a:bodyPr>
          <a:lstStyle/>
          <a:p>
            <a:pPr algn="ctr"/>
            <a:r>
              <a:rPr lang="de-DE" dirty="0" smtClean="0"/>
              <a:t>Antriebslosigkeit</a:t>
            </a:r>
            <a:endParaRPr lang="de-DE" dirty="0"/>
          </a:p>
        </p:txBody>
      </p:sp>
      <p:sp>
        <p:nvSpPr>
          <p:cNvPr id="14" name="Ellipse 13"/>
          <p:cNvSpPr/>
          <p:nvPr/>
        </p:nvSpPr>
        <p:spPr>
          <a:xfrm>
            <a:off x="9393482" y="4552458"/>
            <a:ext cx="2383360" cy="13243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15" name="Textfeld 14"/>
          <p:cNvSpPr txBox="1"/>
          <p:nvPr/>
        </p:nvSpPr>
        <p:spPr>
          <a:xfrm>
            <a:off x="9652368" y="4891443"/>
            <a:ext cx="2039007" cy="646331"/>
          </a:xfrm>
          <a:prstGeom prst="rect">
            <a:avLst/>
          </a:prstGeom>
          <a:noFill/>
        </p:spPr>
        <p:txBody>
          <a:bodyPr wrap="square" rtlCol="0">
            <a:spAutoFit/>
          </a:bodyPr>
          <a:lstStyle/>
          <a:p>
            <a:pPr algn="ctr"/>
            <a:r>
              <a:rPr lang="de-DE" dirty="0" smtClean="0"/>
              <a:t>Fehlende Sprachentwicklung</a:t>
            </a:r>
            <a:endParaRPr lang="de-DE" dirty="0"/>
          </a:p>
        </p:txBody>
      </p:sp>
      <p:sp>
        <p:nvSpPr>
          <p:cNvPr id="16" name="Ellipse 15"/>
          <p:cNvSpPr/>
          <p:nvPr/>
        </p:nvSpPr>
        <p:spPr>
          <a:xfrm>
            <a:off x="6756147" y="1092066"/>
            <a:ext cx="1816537" cy="10627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17" name="Textfeld 16"/>
          <p:cNvSpPr txBox="1"/>
          <p:nvPr/>
        </p:nvSpPr>
        <p:spPr>
          <a:xfrm>
            <a:off x="9565658" y="1794241"/>
            <a:ext cx="2039007" cy="923330"/>
          </a:xfrm>
          <a:prstGeom prst="rect">
            <a:avLst/>
          </a:prstGeom>
          <a:noFill/>
        </p:spPr>
        <p:txBody>
          <a:bodyPr wrap="square" rtlCol="0">
            <a:spAutoFit/>
          </a:bodyPr>
          <a:lstStyle/>
          <a:p>
            <a:pPr algn="ctr"/>
            <a:r>
              <a:rPr lang="de-DE" dirty="0" smtClean="0"/>
              <a:t>Regredierte motorische Entwicklung</a:t>
            </a:r>
            <a:endParaRPr lang="de-DE" dirty="0"/>
          </a:p>
        </p:txBody>
      </p:sp>
      <p:sp>
        <p:nvSpPr>
          <p:cNvPr id="18" name="Textfeld 17"/>
          <p:cNvSpPr txBox="1"/>
          <p:nvPr/>
        </p:nvSpPr>
        <p:spPr>
          <a:xfrm>
            <a:off x="-144793" y="2257089"/>
            <a:ext cx="2039007" cy="369332"/>
          </a:xfrm>
          <a:prstGeom prst="rect">
            <a:avLst/>
          </a:prstGeom>
          <a:noFill/>
        </p:spPr>
        <p:txBody>
          <a:bodyPr wrap="square" rtlCol="0">
            <a:spAutoFit/>
          </a:bodyPr>
          <a:lstStyle/>
          <a:p>
            <a:pPr algn="ctr"/>
            <a:r>
              <a:rPr lang="de-DE" dirty="0" smtClean="0"/>
              <a:t>Leistungsknick</a:t>
            </a:r>
            <a:endParaRPr lang="de-DE" dirty="0"/>
          </a:p>
        </p:txBody>
      </p:sp>
      <p:sp>
        <p:nvSpPr>
          <p:cNvPr id="20" name="Ellipse 19"/>
          <p:cNvSpPr/>
          <p:nvPr/>
        </p:nvSpPr>
        <p:spPr>
          <a:xfrm>
            <a:off x="9545882" y="1695942"/>
            <a:ext cx="2383360" cy="13243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21" name="Textfeld 20"/>
          <p:cNvSpPr txBox="1"/>
          <p:nvPr/>
        </p:nvSpPr>
        <p:spPr>
          <a:xfrm>
            <a:off x="6682436" y="1320727"/>
            <a:ext cx="2039007" cy="646331"/>
          </a:xfrm>
          <a:prstGeom prst="rect">
            <a:avLst/>
          </a:prstGeom>
          <a:noFill/>
        </p:spPr>
        <p:txBody>
          <a:bodyPr wrap="square" rtlCol="0">
            <a:spAutoFit/>
          </a:bodyPr>
          <a:lstStyle/>
          <a:p>
            <a:pPr algn="ctr"/>
            <a:r>
              <a:rPr lang="de-DE" dirty="0" smtClean="0"/>
              <a:t>Schlafprobleme „Nachtschreck“</a:t>
            </a:r>
            <a:endParaRPr lang="de-DE" dirty="0"/>
          </a:p>
        </p:txBody>
      </p:sp>
      <p:sp>
        <p:nvSpPr>
          <p:cNvPr id="22" name="Textfeld 21"/>
          <p:cNvSpPr txBox="1"/>
          <p:nvPr/>
        </p:nvSpPr>
        <p:spPr>
          <a:xfrm>
            <a:off x="9769091" y="1896428"/>
            <a:ext cx="2039007" cy="923330"/>
          </a:xfrm>
          <a:prstGeom prst="rect">
            <a:avLst/>
          </a:prstGeom>
          <a:noFill/>
        </p:spPr>
        <p:txBody>
          <a:bodyPr wrap="square" rtlCol="0">
            <a:spAutoFit/>
          </a:bodyPr>
          <a:lstStyle/>
          <a:p>
            <a:pPr algn="ctr"/>
            <a:r>
              <a:rPr lang="de-DE" dirty="0" smtClean="0"/>
              <a:t>Regredierende motorische Entwicklung</a:t>
            </a:r>
            <a:endParaRPr lang="de-DE" dirty="0"/>
          </a:p>
        </p:txBody>
      </p:sp>
      <p:sp>
        <p:nvSpPr>
          <p:cNvPr id="23" name="Ellipse 22"/>
          <p:cNvSpPr/>
          <p:nvPr/>
        </p:nvSpPr>
        <p:spPr>
          <a:xfrm>
            <a:off x="101163" y="4799081"/>
            <a:ext cx="2383360" cy="13243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24" name="Textfeld 23"/>
          <p:cNvSpPr txBox="1"/>
          <p:nvPr/>
        </p:nvSpPr>
        <p:spPr>
          <a:xfrm>
            <a:off x="309434" y="4937609"/>
            <a:ext cx="2039007" cy="1200329"/>
          </a:xfrm>
          <a:prstGeom prst="rect">
            <a:avLst/>
          </a:prstGeom>
          <a:noFill/>
        </p:spPr>
        <p:txBody>
          <a:bodyPr wrap="square" rtlCol="0">
            <a:spAutoFit/>
          </a:bodyPr>
          <a:lstStyle/>
          <a:p>
            <a:pPr algn="ctr"/>
            <a:r>
              <a:rPr lang="de-DE" dirty="0" smtClean="0"/>
              <a:t>Entwicklung von Tics (alterstypisch eher im Kindesalter)</a:t>
            </a:r>
            <a:endParaRPr lang="de-DE" dirty="0"/>
          </a:p>
        </p:txBody>
      </p:sp>
      <p:sp>
        <p:nvSpPr>
          <p:cNvPr id="25" name="Textfeld 24"/>
          <p:cNvSpPr txBox="1"/>
          <p:nvPr/>
        </p:nvSpPr>
        <p:spPr>
          <a:xfrm>
            <a:off x="-164258" y="3799092"/>
            <a:ext cx="2039007" cy="369332"/>
          </a:xfrm>
          <a:prstGeom prst="rect">
            <a:avLst/>
          </a:prstGeom>
          <a:noFill/>
        </p:spPr>
        <p:txBody>
          <a:bodyPr wrap="square" rtlCol="0">
            <a:spAutoFit/>
          </a:bodyPr>
          <a:lstStyle/>
          <a:p>
            <a:pPr algn="ctr"/>
            <a:r>
              <a:rPr lang="de-DE" dirty="0" err="1" smtClean="0"/>
              <a:t>Parentifizierung</a:t>
            </a:r>
            <a:endParaRPr lang="de-DE" dirty="0"/>
          </a:p>
        </p:txBody>
      </p:sp>
      <p:sp>
        <p:nvSpPr>
          <p:cNvPr id="27" name="Ellipse 26"/>
          <p:cNvSpPr/>
          <p:nvPr/>
        </p:nvSpPr>
        <p:spPr>
          <a:xfrm>
            <a:off x="4372648" y="5696718"/>
            <a:ext cx="2017641" cy="11417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C66"/>
              </a:solidFill>
            </a:endParaRPr>
          </a:p>
        </p:txBody>
      </p:sp>
      <p:sp>
        <p:nvSpPr>
          <p:cNvPr id="28" name="Textfeld 27"/>
          <p:cNvSpPr txBox="1"/>
          <p:nvPr/>
        </p:nvSpPr>
        <p:spPr>
          <a:xfrm>
            <a:off x="4435988" y="5805923"/>
            <a:ext cx="2039007" cy="923330"/>
          </a:xfrm>
          <a:prstGeom prst="rect">
            <a:avLst/>
          </a:prstGeom>
          <a:noFill/>
        </p:spPr>
        <p:txBody>
          <a:bodyPr wrap="square" rtlCol="0">
            <a:spAutoFit/>
          </a:bodyPr>
          <a:lstStyle/>
          <a:p>
            <a:pPr algn="ctr"/>
            <a:r>
              <a:rPr lang="de-DE" dirty="0" smtClean="0"/>
              <a:t>Hyperaktives Verhalten / </a:t>
            </a:r>
            <a:r>
              <a:rPr lang="de-DE" dirty="0" err="1" smtClean="0"/>
              <a:t>Hyperarousal</a:t>
            </a:r>
            <a:endParaRPr lang="de-DE" dirty="0"/>
          </a:p>
        </p:txBody>
      </p:sp>
      <p:sp>
        <p:nvSpPr>
          <p:cNvPr id="29" name="Fußzeilenplatzhalter 5"/>
          <p:cNvSpPr>
            <a:spLocks noGrp="1"/>
          </p:cNvSpPr>
          <p:nvPr>
            <p:ph type="ftr" sz="quarter" idx="11"/>
          </p:nvPr>
        </p:nvSpPr>
        <p:spPr>
          <a:xfrm>
            <a:off x="6557071" y="6384105"/>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30"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367430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7" name="Grafik 6"/>
          <p:cNvPicPr>
            <a:picLocks noChangeAspect="1"/>
          </p:cNvPicPr>
          <p:nvPr/>
        </p:nvPicPr>
        <p:blipFill rotWithShape="1">
          <a:blip r:embed="rId2"/>
          <a:srcRect l="5481" t="5180" r="4008"/>
          <a:stretch/>
        </p:blipFill>
        <p:spPr>
          <a:xfrm>
            <a:off x="838200" y="0"/>
            <a:ext cx="10681139" cy="6350231"/>
          </a:xfrm>
          <a:prstGeom prst="rect">
            <a:avLst/>
          </a:prstGeom>
        </p:spPr>
      </p:pic>
      <p:sp>
        <p:nvSpPr>
          <p:cNvPr id="9" name="Fußzeilenplatzhalter 8"/>
          <p:cNvSpPr>
            <a:spLocks noGrp="1"/>
          </p:cNvSpPr>
          <p:nvPr>
            <p:ph type="ftr" sz="quarter" idx="11"/>
          </p:nvPr>
        </p:nvSpPr>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0" name="Datumsplatzhalter 9"/>
          <p:cNvSpPr>
            <a:spLocks noGrp="1"/>
          </p:cNvSpPr>
          <p:nvPr>
            <p:ph type="dt" sz="half" idx="10"/>
          </p:nvPr>
        </p:nvSpPr>
        <p:spPr/>
        <p:txBody>
          <a:bodyPr/>
          <a:lstStyle/>
          <a:p>
            <a:fld id="{D4E104FA-8715-485A-921C-F89D8E7FB12F}" type="datetime1">
              <a:rPr lang="de-DE" smtClean="0"/>
              <a:t>03.05.2022</a:t>
            </a:fld>
            <a:endParaRPr lang="de-DE"/>
          </a:p>
        </p:txBody>
      </p:sp>
      <p:sp>
        <p:nvSpPr>
          <p:cNvPr id="11" name="Foliennummernplatzhalter 10"/>
          <p:cNvSpPr>
            <a:spLocks noGrp="1"/>
          </p:cNvSpPr>
          <p:nvPr>
            <p:ph type="sldNum" sz="quarter" idx="12"/>
          </p:nvPr>
        </p:nvSpPr>
        <p:spPr/>
        <p:txBody>
          <a:bodyPr/>
          <a:lstStyle/>
          <a:p>
            <a:fld id="{8415C07B-6569-4C3C-BDA9-1A67C00544B6}" type="slidenum">
              <a:rPr lang="de-DE" smtClean="0"/>
              <a:t>26</a:t>
            </a:fld>
            <a:endParaRPr lang="de-DE"/>
          </a:p>
        </p:txBody>
      </p:sp>
    </p:spTree>
    <p:extLst>
      <p:ext uri="{BB962C8B-B14F-4D97-AF65-F5344CB8AC3E}">
        <p14:creationId xmlns:p14="http://schemas.microsoft.com/office/powerpoint/2010/main" val="1292927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947659"/>
            <a:ext cx="11561379" cy="5093702"/>
          </a:xfrm>
          <a:prstGeom prst="rect">
            <a:avLst/>
          </a:prstGeom>
          <a:noFill/>
        </p:spPr>
        <p:txBody>
          <a:bodyPr wrap="square" rtlCol="0">
            <a:spAutoFit/>
          </a:bodyPr>
          <a:lstStyle/>
          <a:p>
            <a:r>
              <a:rPr lang="de-DE" sz="2500" b="1" dirty="0" smtClean="0"/>
              <a:t>Besonders auffällig bei Kindern (gibt es bei Jugendlichen, aber selten)</a:t>
            </a:r>
          </a:p>
          <a:p>
            <a:r>
              <a:rPr lang="de-DE" sz="2500" dirty="0" smtClean="0"/>
              <a:t>Nicht organische Ein- und Durchschlafstörungen bei Kindern</a:t>
            </a:r>
          </a:p>
          <a:p>
            <a:r>
              <a:rPr lang="de-DE" sz="2500" b="1" dirty="0" smtClean="0"/>
              <a:t>z. B. Pavor </a:t>
            </a:r>
            <a:r>
              <a:rPr lang="de-DE" sz="2500" b="1" dirty="0" err="1" smtClean="0"/>
              <a:t>Nocturnus</a:t>
            </a:r>
            <a:r>
              <a:rPr lang="de-DE" sz="2500" b="1" dirty="0" smtClean="0"/>
              <a:t> </a:t>
            </a:r>
            <a:r>
              <a:rPr lang="de-DE" sz="2500" dirty="0" smtClean="0"/>
              <a:t>(so genannte Nachtschreck)</a:t>
            </a:r>
          </a:p>
          <a:p>
            <a:endParaRPr lang="de-DE" sz="2500" dirty="0"/>
          </a:p>
          <a:p>
            <a:r>
              <a:rPr lang="de-DE" sz="2500" b="1" dirty="0"/>
              <a:t>Pavor </a:t>
            </a:r>
            <a:r>
              <a:rPr lang="de-DE" sz="2500" b="1" dirty="0" err="1"/>
              <a:t>Nocturnus</a:t>
            </a:r>
            <a:r>
              <a:rPr lang="de-DE" sz="2500" b="1" dirty="0"/>
              <a:t> - F 51.4 </a:t>
            </a:r>
            <a:endParaRPr lang="de-DE" sz="2500" b="1" dirty="0" smtClean="0"/>
          </a:p>
          <a:p>
            <a:pPr marL="342900" indent="-342900">
              <a:buFontTx/>
              <a:buChar char="-"/>
            </a:pPr>
            <a:r>
              <a:rPr lang="de-DE" sz="2500" dirty="0" smtClean="0"/>
              <a:t>Ein- </a:t>
            </a:r>
            <a:r>
              <a:rPr lang="de-DE" sz="2500" dirty="0"/>
              <a:t>oder mehrmalige Episoden von Erwachen aus dem Schlaf, die mit einem Panikschrei beginnen und durch starke Angst, Körperbewegungen und vegetative Übererregbarkeit wie Tachykardie, schnelle Atmung, Pupillenerweiterung und Schweißausbruch charakterisiert ist </a:t>
            </a:r>
          </a:p>
          <a:p>
            <a:pPr marL="342900" indent="-342900">
              <a:buFontTx/>
              <a:buChar char="-"/>
            </a:pPr>
            <a:r>
              <a:rPr lang="de-DE" sz="2500" dirty="0" smtClean="0"/>
              <a:t>Dauer </a:t>
            </a:r>
            <a:r>
              <a:rPr lang="de-DE" sz="2500" dirty="0"/>
              <a:t>von 1 bis 10 Minuten </a:t>
            </a:r>
          </a:p>
          <a:p>
            <a:pPr marL="342900" indent="-342900">
              <a:buFontTx/>
              <a:buChar char="-"/>
            </a:pPr>
            <a:r>
              <a:rPr lang="de-DE" sz="2500" dirty="0" smtClean="0"/>
              <a:t>meist </a:t>
            </a:r>
            <a:r>
              <a:rPr lang="de-DE" sz="2500" dirty="0"/>
              <a:t>während des ersten Drittels des Nachtschlafes </a:t>
            </a:r>
            <a:endParaRPr lang="de-DE" sz="2500" dirty="0" smtClean="0"/>
          </a:p>
          <a:p>
            <a:endParaRPr lang="de-DE" sz="2500" b="1" dirty="0"/>
          </a:p>
          <a:p>
            <a:r>
              <a:rPr lang="de-DE" sz="2500" b="1" dirty="0" smtClean="0"/>
              <a:t>-   Differentialdiagnostische </a:t>
            </a:r>
            <a:r>
              <a:rPr lang="de-DE" sz="2500" b="1" dirty="0"/>
              <a:t>Überlegungen: </a:t>
            </a:r>
            <a:r>
              <a:rPr lang="de-DE" sz="2500" dirty="0"/>
              <a:t>Epilepsie bzw. Hirntumor</a:t>
            </a:r>
          </a:p>
        </p:txBody>
      </p:sp>
      <p:sp>
        <p:nvSpPr>
          <p:cNvPr id="3" name="Fußzeilenplatzhalter 5"/>
          <p:cNvSpPr>
            <a:spLocks noGrp="1"/>
          </p:cNvSpPr>
          <p:nvPr>
            <p:ph type="ftr" sz="quarter" idx="11"/>
          </p:nvPr>
        </p:nvSpPr>
        <p:spPr>
          <a:xfrm>
            <a:off x="4038600" y="638788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2" name="Textfeld 1"/>
          <p:cNvSpPr txBox="1"/>
          <p:nvPr/>
        </p:nvSpPr>
        <p:spPr>
          <a:xfrm>
            <a:off x="0" y="-68004"/>
            <a:ext cx="9186042" cy="1015663"/>
          </a:xfrm>
          <a:prstGeom prst="rect">
            <a:avLst/>
          </a:prstGeom>
          <a:noFill/>
        </p:spPr>
        <p:txBody>
          <a:bodyPr wrap="square" rtlCol="0">
            <a:spAutoFit/>
          </a:bodyPr>
          <a:lstStyle/>
          <a:p>
            <a:r>
              <a:rPr lang="de-DE" sz="3000" b="1" dirty="0" smtClean="0"/>
              <a:t>Bei kleinen Kindern besonders häufig: z.B. kurzfristige Konsequenzen </a:t>
            </a:r>
            <a:endParaRPr lang="de-DE" sz="3000" b="1" dirty="0"/>
          </a:p>
        </p:txBody>
      </p:sp>
      <p:sp>
        <p:nvSpPr>
          <p:cNvPr id="6" name="Textfeld 5"/>
          <p:cNvSpPr txBox="1"/>
          <p:nvPr/>
        </p:nvSpPr>
        <p:spPr>
          <a:xfrm rot="383058">
            <a:off x="9280600" y="4383328"/>
            <a:ext cx="2892370" cy="2139047"/>
          </a:xfrm>
          <a:prstGeom prst="rect">
            <a:avLst/>
          </a:prstGeom>
          <a:noFill/>
        </p:spPr>
        <p:txBody>
          <a:bodyPr wrap="square" rtlCol="0">
            <a:spAutoFit/>
          </a:bodyPr>
          <a:lstStyle/>
          <a:p>
            <a:r>
              <a:rPr lang="de-DE" sz="2500" b="1" dirty="0" smtClean="0">
                <a:solidFill>
                  <a:srgbClr val="FF0000"/>
                </a:solidFill>
              </a:rPr>
              <a:t>Exkurs:</a:t>
            </a:r>
          </a:p>
          <a:p>
            <a:endParaRPr lang="de-DE" dirty="0">
              <a:solidFill>
                <a:srgbClr val="FF0000"/>
              </a:solidFill>
            </a:endParaRPr>
          </a:p>
          <a:p>
            <a:r>
              <a:rPr lang="de-DE" dirty="0" smtClean="0">
                <a:solidFill>
                  <a:srgbClr val="FF0000"/>
                </a:solidFill>
              </a:rPr>
              <a:t>Wen es interessiert – vertiefendes Wissen – </a:t>
            </a:r>
          </a:p>
          <a:p>
            <a:r>
              <a:rPr lang="de-DE" dirty="0" smtClean="0">
                <a:solidFill>
                  <a:srgbClr val="FF0000"/>
                </a:solidFill>
              </a:rPr>
              <a:t>wie sich psychische Belastung bei Kindern oft zeigt!</a:t>
            </a:r>
          </a:p>
        </p:txBody>
      </p:sp>
    </p:spTree>
    <p:extLst>
      <p:ext uri="{BB962C8B-B14F-4D97-AF65-F5344CB8AC3E}">
        <p14:creationId xmlns:p14="http://schemas.microsoft.com/office/powerpoint/2010/main" val="2803477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l="9561" t="11541" r="8151" b="1"/>
          <a:stretch/>
        </p:blipFill>
        <p:spPr>
          <a:xfrm>
            <a:off x="2995448" y="21020"/>
            <a:ext cx="5307723" cy="6888981"/>
          </a:xfrm>
          <a:prstGeom prst="rect">
            <a:avLst/>
          </a:prstGeom>
        </p:spPr>
      </p:pic>
      <p:sp>
        <p:nvSpPr>
          <p:cNvPr id="8" name="Textfeld 7"/>
          <p:cNvSpPr txBox="1"/>
          <p:nvPr/>
        </p:nvSpPr>
        <p:spPr>
          <a:xfrm>
            <a:off x="0" y="2112579"/>
            <a:ext cx="2585545" cy="1569660"/>
          </a:xfrm>
          <a:prstGeom prst="rect">
            <a:avLst/>
          </a:prstGeom>
          <a:noFill/>
        </p:spPr>
        <p:txBody>
          <a:bodyPr wrap="square" rtlCol="0">
            <a:spAutoFit/>
          </a:bodyPr>
          <a:lstStyle/>
          <a:p>
            <a:r>
              <a:rPr lang="de-DE" sz="2400" dirty="0" smtClean="0"/>
              <a:t>Positive Zeit gestalten – acht Wege des positiven Zuhörens </a:t>
            </a:r>
            <a:endParaRPr lang="de-DE" sz="2400" dirty="0"/>
          </a:p>
        </p:txBody>
      </p:sp>
      <p:sp>
        <p:nvSpPr>
          <p:cNvPr id="4" name="Fußzeilenplatzhalter 5"/>
          <p:cNvSpPr>
            <a:spLocks noGrp="1"/>
          </p:cNvSpPr>
          <p:nvPr>
            <p:ph type="ftr" sz="quarter" idx="11"/>
          </p:nvPr>
        </p:nvSpPr>
        <p:spPr>
          <a:xfrm>
            <a:off x="8158655" y="636686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3" name="Rectangle 2"/>
          <p:cNvSpPr>
            <a:spLocks noChangeArrowheads="1"/>
          </p:cNvSpPr>
          <p:nvPr/>
        </p:nvSpPr>
        <p:spPr bwMode="auto">
          <a:xfrm>
            <a:off x="8713074" y="2855850"/>
            <a:ext cx="329386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i="0" u="sng" strike="noStrike" cap="none" normalizeH="0" baseline="0" dirty="0" smtClean="0">
                <a:ln>
                  <a:noFill/>
                </a:ln>
                <a:solidFill>
                  <a:srgbClr val="333333"/>
                </a:solidFill>
                <a:effectLst/>
                <a:latin typeface="Skin-market-sans"/>
              </a:rPr>
              <a:t>Aus:</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1" i="0" u="none" strike="noStrike" cap="none" normalizeH="0" baseline="0" dirty="0" smtClean="0">
                <a:ln>
                  <a:noFill/>
                </a:ln>
                <a:solidFill>
                  <a:srgbClr val="333333"/>
                </a:solidFill>
                <a:effectLst/>
                <a:latin typeface="Skin-market-sans"/>
              </a:rPr>
              <a:t>Therapie-Tools Bindung und Bindungsstörungen | Michael Borg-Laufs (u. a.) | 2021</a:t>
            </a:r>
            <a:r>
              <a:rPr kumimoji="0" lang="de-DE" altLang="de-DE" sz="800" b="0" i="0" u="none" strike="noStrike" cap="none" normalizeH="0" baseline="0" dirty="0" smtClean="0">
                <a:ln>
                  <a:noFill/>
                </a:ln>
                <a:solidFill>
                  <a:schemeClr val="tx1"/>
                </a:solidFill>
                <a:effectLst/>
              </a:rPr>
              <a:t>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2" name="Textfeld 1"/>
          <p:cNvSpPr txBox="1"/>
          <p:nvPr/>
        </p:nvSpPr>
        <p:spPr>
          <a:xfrm rot="20772700">
            <a:off x="105103" y="4330262"/>
            <a:ext cx="2575035" cy="1477328"/>
          </a:xfrm>
          <a:prstGeom prst="rect">
            <a:avLst/>
          </a:prstGeom>
          <a:noFill/>
        </p:spPr>
        <p:txBody>
          <a:bodyPr wrap="square" rtlCol="0">
            <a:spAutoFit/>
          </a:bodyPr>
          <a:lstStyle/>
          <a:p>
            <a:r>
              <a:rPr lang="de-DE" b="1" dirty="0" smtClean="0">
                <a:solidFill>
                  <a:srgbClr val="FF0000"/>
                </a:solidFill>
              </a:rPr>
              <a:t>Diese Tipps bieten auch schon einen Hinweis darauf wie Sie über Krisen, Krieg und Tod sprechen können!</a:t>
            </a:r>
            <a:endParaRPr lang="de-DE" b="1" dirty="0">
              <a:solidFill>
                <a:srgbClr val="FF0000"/>
              </a:solidFill>
            </a:endParaRPr>
          </a:p>
        </p:txBody>
      </p:sp>
    </p:spTree>
    <p:extLst>
      <p:ext uri="{BB962C8B-B14F-4D97-AF65-F5344CB8AC3E}">
        <p14:creationId xmlns:p14="http://schemas.microsoft.com/office/powerpoint/2010/main" val="2984287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l="7691" t="15080" r="759"/>
          <a:stretch/>
        </p:blipFill>
        <p:spPr>
          <a:xfrm>
            <a:off x="157656" y="0"/>
            <a:ext cx="9169190" cy="6201103"/>
          </a:xfrm>
          <a:prstGeom prst="rect">
            <a:avLst/>
          </a:prstGeom>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5" name="Rectangle 2"/>
          <p:cNvSpPr>
            <a:spLocks noChangeArrowheads="1"/>
          </p:cNvSpPr>
          <p:nvPr/>
        </p:nvSpPr>
        <p:spPr bwMode="auto">
          <a:xfrm>
            <a:off x="8713074" y="2855850"/>
            <a:ext cx="329386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i="0" u="sng" strike="noStrike" cap="none" normalizeH="0" baseline="0" dirty="0" smtClean="0">
                <a:ln>
                  <a:noFill/>
                </a:ln>
                <a:solidFill>
                  <a:srgbClr val="333333"/>
                </a:solidFill>
                <a:effectLst/>
                <a:latin typeface="Skin-market-sans"/>
              </a:rPr>
              <a:t>Aus:</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300" b="1" i="0" u="none" strike="noStrike" cap="none" normalizeH="0" baseline="0" dirty="0" smtClean="0">
                <a:ln>
                  <a:noFill/>
                </a:ln>
                <a:solidFill>
                  <a:srgbClr val="333333"/>
                </a:solidFill>
                <a:effectLst/>
                <a:latin typeface="Skin-market-sans"/>
              </a:rPr>
              <a:t>Therapie-Tools Bindung und Bindungsstörungen | Michael Borg-Laufs (u. a.) | 2021</a:t>
            </a:r>
            <a:r>
              <a:rPr kumimoji="0" lang="de-DE" altLang="de-DE" sz="800" b="0" i="0" u="none" strike="noStrike" cap="none" normalizeH="0" baseline="0" dirty="0" smtClean="0">
                <a:ln>
                  <a:noFill/>
                </a:ln>
                <a:solidFill>
                  <a:schemeClr val="tx1"/>
                </a:solidFill>
                <a:effectLst/>
              </a:rPr>
              <a:t>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2" name="Textfeld 1"/>
          <p:cNvSpPr txBox="1"/>
          <p:nvPr/>
        </p:nvSpPr>
        <p:spPr>
          <a:xfrm>
            <a:off x="6852745" y="4550979"/>
            <a:ext cx="4529958" cy="1477328"/>
          </a:xfrm>
          <a:prstGeom prst="rect">
            <a:avLst/>
          </a:prstGeom>
          <a:noFill/>
        </p:spPr>
        <p:txBody>
          <a:bodyPr wrap="square" rtlCol="0">
            <a:spAutoFit/>
          </a:bodyPr>
          <a:lstStyle/>
          <a:p>
            <a:r>
              <a:rPr lang="de-DE" b="1" dirty="0" smtClean="0">
                <a:solidFill>
                  <a:srgbClr val="FF0000"/>
                </a:solidFill>
              </a:rPr>
              <a:t>Positive Aufmerksamkeit schenken – im Rahmen von Kontaktaufnahme mit dem Kind, im Vorfeld oder im Nachgang von Krisengesprächen oder Themenaufrissen wie „Mit Kindern über Krieg reden“!</a:t>
            </a:r>
            <a:endParaRPr lang="de-DE" b="1" dirty="0">
              <a:solidFill>
                <a:srgbClr val="FF0000"/>
              </a:solidFill>
            </a:endParaRPr>
          </a:p>
        </p:txBody>
      </p:sp>
      <p:sp>
        <p:nvSpPr>
          <p:cNvPr id="6" name="Pfeil nach links 5"/>
          <p:cNvSpPr/>
          <p:nvPr/>
        </p:nvSpPr>
        <p:spPr>
          <a:xfrm>
            <a:off x="4719145" y="5076497"/>
            <a:ext cx="1250731" cy="4834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5996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7438"/>
            <a:ext cx="10515600" cy="1325563"/>
          </a:xfrm>
          <a:prstGeom prst="rect">
            <a:avLst/>
          </a:prstGeom>
        </p:spPr>
        <p:txBody>
          <a:bodyPr/>
          <a:lstStyle/>
          <a:p>
            <a:r>
              <a:rPr lang="de-DE" dirty="0" smtClean="0"/>
              <a:t>Mit wem haben Sie es zu tun…?</a:t>
            </a:r>
            <a:endParaRPr lang="de-DE" dirty="0"/>
          </a:p>
        </p:txBody>
      </p:sp>
      <p:pic>
        <p:nvPicPr>
          <p:cNvPr id="8" name="Inhaltsplatzhalt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10800000" flipV="1">
            <a:off x="0" y="1126329"/>
            <a:ext cx="1428750" cy="1905000"/>
          </a:xfrm>
          <a:prstGeom prst="rect">
            <a:avLst/>
          </a:prstGeom>
          <a:noFill/>
        </p:spPr>
      </p:pic>
      <p:sp>
        <p:nvSpPr>
          <p:cNvPr id="9" name="Textfeld 8"/>
          <p:cNvSpPr txBox="1"/>
          <p:nvPr/>
        </p:nvSpPr>
        <p:spPr>
          <a:xfrm>
            <a:off x="2379656" y="1027223"/>
            <a:ext cx="6600497" cy="5632311"/>
          </a:xfrm>
          <a:prstGeom prst="rect">
            <a:avLst/>
          </a:prstGeom>
          <a:noFill/>
        </p:spPr>
        <p:txBody>
          <a:bodyPr wrap="square" rtlCol="0">
            <a:spAutoFit/>
          </a:bodyPr>
          <a:lstStyle/>
          <a:p>
            <a:r>
              <a:rPr lang="de-DE" b="1" dirty="0" smtClean="0"/>
              <a:t>Sabine Finster</a:t>
            </a:r>
          </a:p>
          <a:p>
            <a:endParaRPr lang="de-DE" dirty="0" smtClean="0"/>
          </a:p>
          <a:p>
            <a:r>
              <a:rPr lang="de-DE" dirty="0" smtClean="0"/>
              <a:t>Dipl. Sozialpädagogin (FH), Diplomarbeit: Kindeswohlgefährdung durch Vernachlässigung, Katholische Stiftungsfachhochschule 2009</a:t>
            </a:r>
          </a:p>
          <a:p>
            <a:endParaRPr lang="de-DE" dirty="0"/>
          </a:p>
          <a:p>
            <a:r>
              <a:rPr lang="de-DE" b="1" dirty="0" smtClean="0"/>
              <a:t>2009-2011 </a:t>
            </a:r>
            <a:r>
              <a:rPr lang="de-DE" b="1" dirty="0" err="1" smtClean="0"/>
              <a:t>Social</a:t>
            </a:r>
            <a:r>
              <a:rPr lang="de-DE" b="1" dirty="0" smtClean="0"/>
              <a:t> Worker in Minnesota</a:t>
            </a:r>
            <a:r>
              <a:rPr lang="de-DE" dirty="0" smtClean="0"/>
              <a:t>, USA, Mitarbeit in (teil-) und 	 	  vollstationären Angeboten der Jugendhilfe North </a:t>
            </a:r>
            <a:r>
              <a:rPr lang="de-DE" dirty="0" err="1" smtClean="0"/>
              <a:t>Homes</a:t>
            </a:r>
            <a:r>
              <a:rPr lang="de-DE" dirty="0" smtClean="0"/>
              <a:t> 	  	  Family Services </a:t>
            </a:r>
            <a:r>
              <a:rPr lang="de-DE" dirty="0" err="1" smtClean="0"/>
              <a:t>inc.</a:t>
            </a:r>
            <a:endParaRPr lang="de-DE" dirty="0" smtClean="0"/>
          </a:p>
          <a:p>
            <a:endParaRPr lang="de-DE" dirty="0"/>
          </a:p>
          <a:p>
            <a:r>
              <a:rPr lang="de-DE" b="1" dirty="0" smtClean="0"/>
              <a:t>2011-2016 Jugendschutzfachkraft im Landratsamt FFB</a:t>
            </a:r>
            <a:r>
              <a:rPr lang="de-DE" dirty="0" smtClean="0"/>
              <a:t>, Amt für 	 	  Jugend und Familie</a:t>
            </a:r>
          </a:p>
          <a:p>
            <a:endParaRPr lang="de-DE" dirty="0"/>
          </a:p>
          <a:p>
            <a:r>
              <a:rPr lang="de-DE" b="1" dirty="0" smtClean="0"/>
              <a:t>2016-2017 Sozialpädagogin Bayerisches Landesjugendamt (BLJA) 	  	  </a:t>
            </a:r>
            <a:r>
              <a:rPr lang="de-DE" dirty="0" smtClean="0"/>
              <a:t>Erwachsenenfortbildung Jugendsozialarbeit an Schulen</a:t>
            </a:r>
          </a:p>
          <a:p>
            <a:endParaRPr lang="de-DE" dirty="0"/>
          </a:p>
          <a:p>
            <a:r>
              <a:rPr lang="de-DE" b="1" dirty="0" smtClean="0"/>
              <a:t>2017-2019 Sozialpädagogin im Bayerischen Staatsministerium für 	 	  Familie, Arbeit und Soziales (</a:t>
            </a:r>
            <a:r>
              <a:rPr lang="de-DE" b="1" dirty="0" err="1" smtClean="0"/>
              <a:t>StMAS</a:t>
            </a:r>
            <a:r>
              <a:rPr lang="de-DE" b="1" dirty="0" smtClean="0"/>
              <a:t>)</a:t>
            </a:r>
            <a:r>
              <a:rPr lang="de-DE" dirty="0" smtClean="0"/>
              <a:t>, Referat ehemals II 5 	 Jugendpolitik, Jugendhilfe und II 7 Jugendsozialarbeit (</a:t>
            </a:r>
            <a:r>
              <a:rPr lang="de-DE" dirty="0" err="1" smtClean="0"/>
              <a:t>JaS</a:t>
            </a:r>
            <a:r>
              <a:rPr lang="de-DE" dirty="0" smtClean="0"/>
              <a:t>) 	 Arbeitsweltbezogene Jugendsozialarbeit, Jugendschutz </a:t>
            </a:r>
          </a:p>
          <a:p>
            <a:endParaRPr lang="de-DE" dirty="0"/>
          </a:p>
        </p:txBody>
      </p:sp>
    </p:spTree>
    <p:extLst>
      <p:ext uri="{BB962C8B-B14F-4D97-AF65-F5344CB8AC3E}">
        <p14:creationId xmlns:p14="http://schemas.microsoft.com/office/powerpoint/2010/main" val="4151650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4083" y="-63062"/>
            <a:ext cx="11603421" cy="7309693"/>
          </a:xfrm>
          <a:prstGeom prst="rect">
            <a:avLst/>
          </a:prstGeom>
          <a:noFill/>
        </p:spPr>
        <p:txBody>
          <a:bodyPr wrap="square" rtlCol="0">
            <a:spAutoFit/>
          </a:bodyPr>
          <a:lstStyle/>
          <a:p>
            <a:r>
              <a:rPr lang="de-DE" sz="3000" b="1" dirty="0" smtClean="0"/>
              <a:t>Wo hören die pädagogischen Grenzen auf und wann ist</a:t>
            </a:r>
            <a:br>
              <a:rPr lang="de-DE" sz="3000" b="1" dirty="0" smtClean="0"/>
            </a:br>
            <a:r>
              <a:rPr lang="de-DE" sz="3000" b="1" dirty="0" smtClean="0"/>
              <a:t>spezifische Hilfe gefragt?</a:t>
            </a:r>
          </a:p>
          <a:p>
            <a:endParaRPr lang="de-DE" sz="1700" dirty="0"/>
          </a:p>
          <a:p>
            <a:pPr marL="457200" indent="-457200">
              <a:buFont typeface="Arial" panose="020B0604020202020204" pitchFamily="34" charset="0"/>
              <a:buChar char="•"/>
            </a:pPr>
            <a:r>
              <a:rPr lang="de-DE" sz="2300" dirty="0" smtClean="0"/>
              <a:t>Wenn Alltags- und Routineaufgaben schwerer zum Durchführen werden und tägliches Leben generell in seinen Abläufen nicht mehr Aufrechterhalten werden kann</a:t>
            </a:r>
          </a:p>
          <a:p>
            <a:pPr marL="457200" indent="-457200">
              <a:buFont typeface="Arial" panose="020B0604020202020204" pitchFamily="34" charset="0"/>
              <a:buChar char="•"/>
            </a:pPr>
            <a:r>
              <a:rPr lang="de-DE" sz="2300" dirty="0" smtClean="0"/>
              <a:t>Wenn Kinder im Vergleich zur Gleichaltrigen Kohorte im Bewältigen ihrer entwicklungspsychologischen Aufgaben weit hinterherhinken oder Aufgaben (reifere) einer anderen höheren Altersphase schon beginnen zu übernehmen (z. B. bei </a:t>
            </a:r>
            <a:r>
              <a:rPr lang="de-DE" sz="2300" dirty="0" err="1" smtClean="0"/>
              <a:t>Parentifizierung</a:t>
            </a:r>
            <a:r>
              <a:rPr lang="de-DE" sz="2300" dirty="0" smtClean="0"/>
              <a:t> bei drohendem Kontrollverlust…)</a:t>
            </a:r>
          </a:p>
          <a:p>
            <a:pPr marL="457200" indent="-457200">
              <a:buFont typeface="Arial" panose="020B0604020202020204" pitchFamily="34" charset="0"/>
              <a:buChar char="•"/>
            </a:pPr>
            <a:r>
              <a:rPr lang="de-DE" sz="2300" dirty="0" smtClean="0"/>
              <a:t>Wenn Entwicklungsverzögerungen (wie Sauberkeit, Sprachentwicklung, kognitive Wahrnehmung, Motorische Wahrnehmung, Selbstreflexives Verhalten, etc.) auftreten </a:t>
            </a:r>
          </a:p>
          <a:p>
            <a:pPr marL="457200" indent="-457200">
              <a:buFont typeface="Arial" panose="020B0604020202020204" pitchFamily="34" charset="0"/>
              <a:buChar char="•"/>
            </a:pPr>
            <a:r>
              <a:rPr lang="de-DE" sz="2300" dirty="0" smtClean="0"/>
              <a:t>Wenn obige Frühwarn- und Alarmsignale deutlicher werden</a:t>
            </a:r>
          </a:p>
          <a:p>
            <a:pPr marL="457200" indent="-457200">
              <a:buFont typeface="Arial" panose="020B0604020202020204" pitchFamily="34" charset="0"/>
              <a:buChar char="•"/>
            </a:pPr>
            <a:r>
              <a:rPr lang="de-DE" sz="2300" dirty="0" smtClean="0"/>
              <a:t>Wenn beim Kind und in der Familie ein Leidensdruck entsteht und Konflikte, Irritationen, Unsicherheiten zunehmen</a:t>
            </a:r>
          </a:p>
          <a:p>
            <a:pPr marL="457200" indent="-457200">
              <a:buFont typeface="Arial" panose="020B0604020202020204" pitchFamily="34" charset="0"/>
              <a:buChar char="•"/>
            </a:pPr>
            <a:r>
              <a:rPr lang="de-DE" sz="2300" dirty="0" smtClean="0"/>
              <a:t>Wenn Personen außerhalb des Familiensystems auf kindliches Verhalten aufmerksam werden (</a:t>
            </a:r>
            <a:r>
              <a:rPr lang="de-DE" sz="2300" dirty="0" err="1" smtClean="0"/>
              <a:t>Lehrer:innen</a:t>
            </a:r>
            <a:r>
              <a:rPr lang="de-DE" sz="2300" dirty="0" smtClean="0"/>
              <a:t>, </a:t>
            </a:r>
            <a:r>
              <a:rPr lang="de-DE" sz="2300" dirty="0" err="1" smtClean="0"/>
              <a:t>Erzieher:innen</a:t>
            </a:r>
            <a:r>
              <a:rPr lang="de-DE" sz="2300" dirty="0" smtClean="0"/>
              <a:t>, </a:t>
            </a:r>
            <a:r>
              <a:rPr lang="de-DE" sz="2300" dirty="0" err="1" smtClean="0"/>
              <a:t>Ärzt:innen</a:t>
            </a:r>
            <a:r>
              <a:rPr lang="de-DE" sz="2300" dirty="0" smtClean="0"/>
              <a:t>, Nachbarn…)</a:t>
            </a:r>
          </a:p>
          <a:p>
            <a:pPr marL="457200" indent="-457200">
              <a:buFont typeface="Arial" panose="020B0604020202020204" pitchFamily="34" charset="0"/>
              <a:buChar char="•"/>
            </a:pPr>
            <a:r>
              <a:rPr lang="de-DE" sz="2300" dirty="0" smtClean="0"/>
              <a:t>Wenn nicht altersadäquates, so genanntes regelhaftes Verhalten längerfristig Bestand hat und man sich dieses nicht anderweitig erklären kann…</a:t>
            </a:r>
          </a:p>
          <a:p>
            <a:pPr marL="457200" indent="-457200">
              <a:buFont typeface="Arial" panose="020B0604020202020204" pitchFamily="34" charset="0"/>
              <a:buChar char="•"/>
            </a:pPr>
            <a:endParaRPr lang="de-DE" sz="2300" dirty="0" smtClean="0"/>
          </a:p>
          <a:p>
            <a:pPr marL="457200" indent="-457200">
              <a:buFont typeface="Arial" panose="020B0604020202020204" pitchFamily="34" charset="0"/>
              <a:buChar char="•"/>
            </a:pPr>
            <a:endParaRPr lang="de-DE" dirty="0"/>
          </a:p>
        </p:txBody>
      </p:sp>
      <p:sp>
        <p:nvSpPr>
          <p:cNvPr id="4" name="Fußzeilenplatzhalter 5"/>
          <p:cNvSpPr>
            <a:spLocks noGrp="1"/>
          </p:cNvSpPr>
          <p:nvPr>
            <p:ph type="ftr" sz="quarter" idx="11"/>
          </p:nvPr>
        </p:nvSpPr>
        <p:spPr>
          <a:xfrm>
            <a:off x="7572704" y="6282777"/>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83862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458311" y="1671144"/>
            <a:ext cx="8639503" cy="3323987"/>
          </a:xfrm>
          <a:prstGeom prst="rect">
            <a:avLst/>
          </a:prstGeom>
          <a:noFill/>
        </p:spPr>
        <p:txBody>
          <a:bodyPr wrap="square" rtlCol="0">
            <a:spAutoFit/>
          </a:bodyPr>
          <a:lstStyle/>
          <a:p>
            <a:pPr algn="ctr"/>
            <a:r>
              <a:rPr lang="de-DE" sz="3000" dirty="0" smtClean="0"/>
              <a:t>Besonders vulnerable Gruppen wie Kleinkinder, Säuglinge sind stark betroffen </a:t>
            </a:r>
            <a:r>
              <a:rPr lang="de-DE" sz="1700" dirty="0" smtClean="0"/>
              <a:t>(da noch so abhängig sind von ihrer Umwelt)</a:t>
            </a:r>
            <a:r>
              <a:rPr lang="de-DE" sz="3000" dirty="0" smtClean="0"/>
              <a:t> von Krisen </a:t>
            </a:r>
            <a:r>
              <a:rPr lang="de-DE" sz="1700" dirty="0" smtClean="0"/>
              <a:t>(inner-, inter- und intrafamiliäre Konflikte und Herausforderungen, die in der Interaktion mit der Umwelt entstehen) </a:t>
            </a:r>
            <a:r>
              <a:rPr lang="de-DE" sz="3000" dirty="0" smtClean="0"/>
              <a:t>und hier können u. a. sehr gravierende Störungen entstehen!</a:t>
            </a:r>
          </a:p>
          <a:p>
            <a:pPr algn="ctr"/>
            <a:endParaRPr lang="de-DE" sz="3000" dirty="0"/>
          </a:p>
          <a:p>
            <a:pPr algn="ctr"/>
            <a:r>
              <a:rPr lang="de-DE" sz="3000" dirty="0" smtClean="0"/>
              <a:t>Wie erkennen und was tun ist hier die Frage!</a:t>
            </a:r>
            <a:endParaRPr lang="de-DE" sz="3000" dirty="0"/>
          </a:p>
        </p:txBody>
      </p:sp>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71090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51337" y="1723696"/>
            <a:ext cx="10258097" cy="4308872"/>
          </a:xfrm>
          <a:prstGeom prst="rect">
            <a:avLst/>
          </a:prstGeom>
          <a:noFill/>
        </p:spPr>
        <p:txBody>
          <a:bodyPr wrap="square" rtlCol="0">
            <a:spAutoFit/>
          </a:bodyPr>
          <a:lstStyle/>
          <a:p>
            <a:pPr algn="ctr"/>
            <a:r>
              <a:rPr lang="de-DE" sz="3000" b="1" dirty="0" smtClean="0"/>
              <a:t>4. Ganz praktisch</a:t>
            </a:r>
          </a:p>
          <a:p>
            <a:pPr algn="ctr"/>
            <a:r>
              <a:rPr lang="de-DE" sz="3000" dirty="0" smtClean="0"/>
              <a:t> </a:t>
            </a:r>
            <a:r>
              <a:rPr lang="de-DE" sz="3000" dirty="0"/>
              <a:t>– </a:t>
            </a:r>
            <a:endParaRPr lang="de-DE" sz="3000" dirty="0" smtClean="0"/>
          </a:p>
          <a:p>
            <a:pPr algn="ctr"/>
            <a:r>
              <a:rPr lang="de-DE" sz="3000" i="1" dirty="0" smtClean="0"/>
              <a:t>Was </a:t>
            </a:r>
            <a:r>
              <a:rPr lang="de-DE" sz="3000" i="1" dirty="0"/>
              <a:t>können wir tun in der Arbeit </a:t>
            </a:r>
            <a:r>
              <a:rPr lang="de-DE" sz="3000" i="1" dirty="0" smtClean="0"/>
              <a:t>mit </a:t>
            </a:r>
            <a:r>
              <a:rPr lang="de-DE" sz="3000" i="1" dirty="0"/>
              <a:t>Kindern</a:t>
            </a:r>
            <a:r>
              <a:rPr lang="de-DE" sz="3000" i="1" dirty="0" smtClean="0"/>
              <a:t>,</a:t>
            </a:r>
          </a:p>
          <a:p>
            <a:pPr algn="ctr"/>
            <a:r>
              <a:rPr lang="de-DE" sz="3000" i="1" dirty="0" smtClean="0"/>
              <a:t> </a:t>
            </a:r>
            <a:r>
              <a:rPr lang="de-DE" sz="3000" i="1" dirty="0"/>
              <a:t>Jugendlichen, Eltern,</a:t>
            </a:r>
          </a:p>
          <a:p>
            <a:pPr algn="ctr"/>
            <a:r>
              <a:rPr lang="de-DE" sz="3000" i="1" dirty="0" err="1"/>
              <a:t>Multiplikator:innen</a:t>
            </a:r>
            <a:r>
              <a:rPr lang="de-DE" sz="3000" i="1" dirty="0"/>
              <a:t>…Fachkräften</a:t>
            </a:r>
            <a:r>
              <a:rPr lang="de-DE" sz="3000" i="1" dirty="0" smtClean="0"/>
              <a:t>?</a:t>
            </a:r>
          </a:p>
          <a:p>
            <a:pPr algn="ctr"/>
            <a:r>
              <a:rPr lang="de-DE" sz="3000" dirty="0"/>
              <a:t> – </a:t>
            </a:r>
            <a:endParaRPr lang="de-DE" sz="3000" b="1" dirty="0"/>
          </a:p>
          <a:p>
            <a:pPr algn="ctr"/>
            <a:r>
              <a:rPr lang="de-DE" sz="3200" b="1" dirty="0"/>
              <a:t>Wie kann ich mit den Kindern über Krisen sprechen </a:t>
            </a:r>
            <a:endParaRPr lang="de-DE" sz="3200" b="1" dirty="0" smtClean="0"/>
          </a:p>
          <a:p>
            <a:pPr algn="ctr"/>
            <a:r>
              <a:rPr lang="de-DE" sz="3200" b="1" dirty="0" smtClean="0"/>
              <a:t>(</a:t>
            </a:r>
            <a:r>
              <a:rPr lang="de-DE" sz="3200" b="1" dirty="0"/>
              <a:t>z. B. Krieg)?</a:t>
            </a:r>
          </a:p>
          <a:p>
            <a:pPr algn="ctr"/>
            <a:endParaRPr lang="de-DE" sz="3000" dirty="0"/>
          </a:p>
        </p:txBody>
      </p:sp>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07127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33</a:t>
            </a:fld>
            <a:endParaRPr lang="de-DE"/>
          </a:p>
        </p:txBody>
      </p:sp>
      <p:sp>
        <p:nvSpPr>
          <p:cNvPr id="9" name="Rechteck 8"/>
          <p:cNvSpPr/>
          <p:nvPr/>
        </p:nvSpPr>
        <p:spPr>
          <a:xfrm>
            <a:off x="2764221" y="1393835"/>
            <a:ext cx="6096000" cy="4216539"/>
          </a:xfrm>
          <a:prstGeom prst="rect">
            <a:avLst/>
          </a:prstGeom>
        </p:spPr>
        <p:txBody>
          <a:bodyPr>
            <a:spAutoFit/>
          </a:bodyPr>
          <a:lstStyle/>
          <a:p>
            <a:pPr algn="ctr"/>
            <a:r>
              <a:rPr lang="de-DE" sz="3000" dirty="0">
                <a:solidFill>
                  <a:srgbClr val="333333"/>
                </a:solidFill>
                <a:latin typeface="-apple-system"/>
              </a:rPr>
              <a:t>„Liebe besteht nicht darin, </a:t>
            </a:r>
            <a:r>
              <a:rPr lang="de-DE" sz="3000" dirty="0" err="1">
                <a:solidFill>
                  <a:srgbClr val="333333"/>
                </a:solidFill>
                <a:latin typeface="-apple-system"/>
              </a:rPr>
              <a:t>daß</a:t>
            </a:r>
            <a:r>
              <a:rPr lang="de-DE" sz="3000" dirty="0">
                <a:solidFill>
                  <a:srgbClr val="333333"/>
                </a:solidFill>
                <a:latin typeface="-apple-system"/>
              </a:rPr>
              <a:t> man einander ansieht, sondern </a:t>
            </a:r>
            <a:r>
              <a:rPr lang="de-DE" sz="3000" dirty="0" err="1">
                <a:solidFill>
                  <a:srgbClr val="333333"/>
                </a:solidFill>
                <a:latin typeface="-apple-system"/>
              </a:rPr>
              <a:t>daß</a:t>
            </a:r>
            <a:r>
              <a:rPr lang="de-DE" sz="3000" dirty="0">
                <a:solidFill>
                  <a:srgbClr val="333333"/>
                </a:solidFill>
                <a:latin typeface="-apple-system"/>
              </a:rPr>
              <a:t> man gemeinsam in die gleiche Richtung blickt.“</a:t>
            </a:r>
            <a:r>
              <a:rPr lang="de-DE" sz="3000" dirty="0"/>
              <a:t/>
            </a:r>
            <a:br>
              <a:rPr lang="de-DE" sz="3000" dirty="0"/>
            </a:br>
            <a:r>
              <a:rPr lang="de-DE" sz="3000" dirty="0"/>
              <a:t/>
            </a:r>
            <a:br>
              <a:rPr lang="de-DE" sz="3000" dirty="0"/>
            </a:br>
            <a:r>
              <a:rPr lang="de-DE" sz="3000" dirty="0">
                <a:solidFill>
                  <a:srgbClr val="333333"/>
                </a:solidFill>
              </a:rPr>
              <a:t>—  Antoine de Saint-Exupéry, </a:t>
            </a:r>
          </a:p>
          <a:p>
            <a:pPr algn="ctr"/>
            <a:r>
              <a:rPr lang="de-DE" sz="3000" dirty="0">
                <a:solidFill>
                  <a:srgbClr val="333333"/>
                </a:solidFill>
              </a:rPr>
              <a:t> Der kleine Prinz</a:t>
            </a:r>
            <a:r>
              <a:rPr lang="de-DE" dirty="0"/>
              <a:t/>
            </a:r>
            <a:br>
              <a:rPr lang="de-DE" dirty="0"/>
            </a:br>
            <a:r>
              <a:rPr lang="de-DE" dirty="0"/>
              <a:t/>
            </a:r>
            <a:br>
              <a:rPr lang="de-DE" dirty="0"/>
            </a:br>
            <a:r>
              <a:rPr lang="de-DE" sz="1100" dirty="0">
                <a:solidFill>
                  <a:srgbClr val="333333"/>
                </a:solidFill>
                <a:latin typeface="-apple-system"/>
              </a:rPr>
              <a:t>Quelle: </a:t>
            </a:r>
            <a:r>
              <a:rPr lang="de-DE" sz="1100" dirty="0">
                <a:solidFill>
                  <a:srgbClr val="333333"/>
                </a:solidFill>
                <a:latin typeface="-apple-system"/>
                <a:hlinkClick r:id="rId2"/>
              </a:rPr>
              <a:t>https://beruhmte-zitate.de/sammlungen/1343/beliebte-zitate-aus-der-kleine-prinz-von-antoine-de-saint-exupery/</a:t>
            </a:r>
            <a:r>
              <a:rPr lang="de-DE" sz="1100" dirty="0">
                <a:solidFill>
                  <a:srgbClr val="333333"/>
                </a:solidFill>
                <a:latin typeface="-apple-system"/>
              </a:rPr>
              <a:t> letzter Zugriff: Freitag, 22.04.2022, 16.45 Uhr</a:t>
            </a:r>
            <a:endParaRPr lang="de-DE" sz="1100" dirty="0"/>
          </a:p>
          <a:p>
            <a:endParaRPr lang="de-DE" dirty="0"/>
          </a:p>
        </p:txBody>
      </p:sp>
    </p:spTree>
    <p:extLst>
      <p:ext uri="{BB962C8B-B14F-4D97-AF65-F5344CB8AC3E}">
        <p14:creationId xmlns:p14="http://schemas.microsoft.com/office/powerpoint/2010/main" val="162430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34</a:t>
            </a:fld>
            <a:endParaRPr lang="de-DE"/>
          </a:p>
        </p:txBody>
      </p:sp>
      <p:sp>
        <p:nvSpPr>
          <p:cNvPr id="7" name="Rechteck 6"/>
          <p:cNvSpPr/>
          <p:nvPr/>
        </p:nvSpPr>
        <p:spPr>
          <a:xfrm>
            <a:off x="139262" y="2159904"/>
            <a:ext cx="9488214" cy="4062651"/>
          </a:xfrm>
          <a:prstGeom prst="rect">
            <a:avLst/>
          </a:prstGeom>
        </p:spPr>
        <p:txBody>
          <a:bodyPr wrap="square">
            <a:spAutoFit/>
          </a:bodyPr>
          <a:lstStyle/>
          <a:p>
            <a:r>
              <a:rPr lang="de-DE" sz="3000" dirty="0">
                <a:hlinkClick r:id="rId2"/>
              </a:rPr>
              <a:t>https://</a:t>
            </a:r>
            <a:r>
              <a:rPr lang="de-DE" sz="3000" dirty="0" smtClean="0">
                <a:hlinkClick r:id="rId2"/>
              </a:rPr>
              <a:t>www.kindernetz.de/wissen/wie-koennen-kinder-mit-den-kriegsnachrichten-umgehen-100.html</a:t>
            </a:r>
            <a:endParaRPr lang="de-DE" sz="3000" dirty="0" smtClean="0"/>
          </a:p>
          <a:p>
            <a:endParaRPr lang="de-DE" sz="3000" dirty="0"/>
          </a:p>
          <a:p>
            <a:r>
              <a:rPr lang="de-DE" sz="3000" dirty="0" smtClean="0"/>
              <a:t>Letzter Aufruf: Montag, den 18. April 18.30 Uhr </a:t>
            </a:r>
          </a:p>
          <a:p>
            <a:endParaRPr lang="de-DE" sz="3000" dirty="0"/>
          </a:p>
          <a:p>
            <a:r>
              <a:rPr lang="de-DE" b="1" dirty="0" smtClean="0"/>
              <a:t>Der </a:t>
            </a:r>
            <a:r>
              <a:rPr lang="de-DE" b="1" dirty="0"/>
              <a:t>Krieg ist doch kein Thema für Kinder, oder? Die Medienwissenschaftlerin Maya Götz ist der Meinung, dass man mit Kindern durchaus über den Krieg sprechen kann und ihnen den Raum geben soll, sich auszutauschen. Und wenn mein Kind bereits verstörende Bilder der Kriegsberichterstattung gesehen hat? Auch hierzu gibt’s Handlungsempfehlungen.</a:t>
            </a:r>
            <a:r>
              <a:rPr lang="de-DE" sz="3200" dirty="0"/>
              <a:t/>
            </a:r>
            <a:br>
              <a:rPr lang="de-DE" sz="3200" dirty="0"/>
            </a:br>
            <a:r>
              <a:rPr lang="de-DE" b="1" dirty="0"/>
              <a:t>Dr. Maya Götz ist Medienwissenschaftlerin und Leiterin des IZI, dem Internationalen Zentralinstitut für das Jugend- und Bildungsfernsehen.</a:t>
            </a:r>
            <a:endParaRPr lang="de-DE" sz="3000" dirty="0"/>
          </a:p>
        </p:txBody>
      </p:sp>
      <p:sp>
        <p:nvSpPr>
          <p:cNvPr id="8" name="Textfeld 7"/>
          <p:cNvSpPr txBox="1"/>
          <p:nvPr/>
        </p:nvSpPr>
        <p:spPr>
          <a:xfrm>
            <a:off x="168166" y="357352"/>
            <a:ext cx="8849710" cy="1477328"/>
          </a:xfrm>
          <a:prstGeom prst="rect">
            <a:avLst/>
          </a:prstGeom>
          <a:noFill/>
        </p:spPr>
        <p:txBody>
          <a:bodyPr wrap="square" rtlCol="0">
            <a:spAutoFit/>
          </a:bodyPr>
          <a:lstStyle/>
          <a:p>
            <a:r>
              <a:rPr lang="de-DE" sz="3000" b="1" dirty="0" smtClean="0"/>
              <a:t>Kurzer Impuls: Was sagen </a:t>
            </a:r>
            <a:r>
              <a:rPr lang="de-DE" sz="3000" b="1" dirty="0" err="1" smtClean="0"/>
              <a:t>Medienwissenschaftler:innen</a:t>
            </a:r>
            <a:r>
              <a:rPr lang="de-DE" sz="3000" b="1" dirty="0" smtClean="0"/>
              <a:t> – </a:t>
            </a:r>
          </a:p>
          <a:p>
            <a:r>
              <a:rPr lang="de-DE" sz="3000" b="1" dirty="0" smtClean="0"/>
              <a:t>„Mit Kindern über den Krieg sprechen!?“</a:t>
            </a:r>
          </a:p>
        </p:txBody>
      </p:sp>
    </p:spTree>
    <p:extLst>
      <p:ext uri="{BB962C8B-B14F-4D97-AF65-F5344CB8AC3E}">
        <p14:creationId xmlns:p14="http://schemas.microsoft.com/office/powerpoint/2010/main" val="2264098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84083" y="241739"/>
            <a:ext cx="10943897" cy="6555641"/>
          </a:xfrm>
          <a:prstGeom prst="rect">
            <a:avLst/>
          </a:prstGeom>
          <a:noFill/>
        </p:spPr>
        <p:txBody>
          <a:bodyPr wrap="square" rtlCol="0">
            <a:spAutoFit/>
          </a:bodyPr>
          <a:lstStyle/>
          <a:p>
            <a:pPr marL="285750" indent="-285750">
              <a:buFont typeface="Arial" panose="020B0604020202020204" pitchFamily="34" charset="0"/>
              <a:buChar char="•"/>
            </a:pPr>
            <a:r>
              <a:rPr lang="de-DE" sz="3000" dirty="0" smtClean="0"/>
              <a:t>Kinder, Jugendliche und wir alle erleben gerade heftige, </a:t>
            </a:r>
          </a:p>
          <a:p>
            <a:r>
              <a:rPr lang="de-DE" sz="3000" dirty="0"/>
              <a:t> </a:t>
            </a:r>
            <a:r>
              <a:rPr lang="de-DE" sz="3000" dirty="0" smtClean="0"/>
              <a:t>  brutale Zeiten </a:t>
            </a:r>
          </a:p>
          <a:p>
            <a:pPr marL="285750" indent="-285750">
              <a:buFont typeface="Arial" panose="020B0604020202020204" pitchFamily="34" charset="0"/>
              <a:buChar char="•"/>
            </a:pPr>
            <a:r>
              <a:rPr lang="de-DE" sz="3000" dirty="0" smtClean="0"/>
              <a:t>Kinder, Jugendliche in der Ukraine werden zur Flucht gezwungen oder leben in absolut unkindlichen, unsicheren und unwürdigen Verhältnissen alleine oder mit ihren Familien in den vom Krieg betroffenen Gebieten</a:t>
            </a:r>
          </a:p>
          <a:p>
            <a:pPr marL="285750" indent="-285750">
              <a:buFont typeface="Arial" panose="020B0604020202020204" pitchFamily="34" charset="0"/>
              <a:buChar char="•"/>
            </a:pPr>
            <a:r>
              <a:rPr lang="de-DE" sz="3000" dirty="0" smtClean="0"/>
              <a:t>viele Kinder in Deutschland und deren Familien, Freunde oder Bekannte haben Verwandte oder Freunde in der Ukraine und leiden gerade mit und blicken in eine ungewisse Zukunft („Grundbedürfnisse“)</a:t>
            </a:r>
          </a:p>
          <a:p>
            <a:pPr marL="285750" indent="-285750">
              <a:buFont typeface="Arial" panose="020B0604020202020204" pitchFamily="34" charset="0"/>
              <a:buChar char="•"/>
            </a:pPr>
            <a:r>
              <a:rPr lang="de-DE" sz="3000" dirty="0" smtClean="0"/>
              <a:t>Auch deutsche Kinder und Jugendliche werden mit Bildern und Eindrücken vom Krieg regelrecht „bombardiert“, in den Nachrichten im Fernsehen, in den Zeitungen, in der U-Bahn, in den Sozialen   		Medien</a:t>
            </a:r>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402228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315311" y="148018"/>
            <a:ext cx="9911255" cy="6093976"/>
          </a:xfrm>
          <a:prstGeom prst="rect">
            <a:avLst/>
          </a:prstGeom>
        </p:spPr>
        <p:txBody>
          <a:bodyPr wrap="square">
            <a:spAutoFit/>
          </a:bodyPr>
          <a:lstStyle/>
          <a:p>
            <a:pPr marL="536575" indent="-536575">
              <a:buFont typeface="Symbol" panose="05050102010706020507" pitchFamily="18" charset="2"/>
              <a:buChar char="Þ"/>
            </a:pPr>
            <a:r>
              <a:rPr lang="de-DE" sz="3000" dirty="0"/>
              <a:t>Das selbstverständliche, unbeschwerte Aufwachsen in Friedenszeiten ist </a:t>
            </a:r>
            <a:r>
              <a:rPr lang="de-DE" sz="3000" dirty="0" smtClean="0"/>
              <a:t>vorbei</a:t>
            </a:r>
          </a:p>
          <a:p>
            <a:endParaRPr lang="de-DE" sz="3000" dirty="0"/>
          </a:p>
          <a:p>
            <a:pPr marL="536575" indent="-536575">
              <a:buFont typeface="Symbol" panose="05050102010706020507" pitchFamily="18" charset="2"/>
              <a:buChar char="Þ"/>
            </a:pPr>
            <a:r>
              <a:rPr lang="de-DE" sz="3000" dirty="0"/>
              <a:t>Es gilt alle Kinder und Jugendliche mit ihren Ängsten und Unsicherheiten ernst zu nehmen, ihre Sorgen zu thematisieren, sie in der Verarbeitung zu unterstützen und gemeinsam mögliche langfristige Konsequenzen </a:t>
            </a:r>
            <a:r>
              <a:rPr lang="de-DE" sz="3000" dirty="0" smtClean="0"/>
              <a:t>in den Blick zu nehmen und akute Sorgen aufzufangen und aufzuarbeiten</a:t>
            </a:r>
          </a:p>
          <a:p>
            <a:endParaRPr lang="de-DE" sz="3000" dirty="0"/>
          </a:p>
          <a:p>
            <a:pPr marL="536575" indent="-536575">
              <a:buFont typeface="Symbol" panose="05050102010706020507" pitchFamily="18" charset="2"/>
              <a:buChar char="Þ"/>
            </a:pPr>
            <a:r>
              <a:rPr lang="de-DE" sz="3000" dirty="0" smtClean="0"/>
              <a:t>Die </a:t>
            </a:r>
            <a:r>
              <a:rPr lang="de-DE" sz="3000" dirty="0"/>
              <a:t>AGJ – Die Bundesarbeitsgemeinschaft für Kinder- und Jugendhilfe hat hierfür einen offenen Brief an die </a:t>
            </a:r>
            <a:r>
              <a:rPr lang="de-DE" sz="3000" dirty="0" err="1"/>
              <a:t>Vertreter:innen</a:t>
            </a:r>
            <a:r>
              <a:rPr lang="de-DE" sz="3000" dirty="0"/>
              <a:t> der Politik verfasst!</a:t>
            </a:r>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19253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l="5528" t="1725" r="5300" b="4091"/>
          <a:stretch/>
        </p:blipFill>
        <p:spPr>
          <a:xfrm>
            <a:off x="0" y="818848"/>
            <a:ext cx="8923282" cy="5445317"/>
          </a:xfrm>
          <a:prstGeom prst="rect">
            <a:avLst/>
          </a:prstGeom>
        </p:spPr>
      </p:pic>
      <p:sp>
        <p:nvSpPr>
          <p:cNvPr id="8" name="Textfeld 7"/>
          <p:cNvSpPr txBox="1"/>
          <p:nvPr/>
        </p:nvSpPr>
        <p:spPr>
          <a:xfrm>
            <a:off x="0" y="-105104"/>
            <a:ext cx="8912772" cy="1015663"/>
          </a:xfrm>
          <a:prstGeom prst="rect">
            <a:avLst/>
          </a:prstGeom>
          <a:noFill/>
        </p:spPr>
        <p:txBody>
          <a:bodyPr wrap="square" rtlCol="0">
            <a:spAutoFit/>
          </a:bodyPr>
          <a:lstStyle/>
          <a:p>
            <a:r>
              <a:rPr lang="de-DE" sz="3000" b="1" dirty="0"/>
              <a:t>Offener </a:t>
            </a:r>
            <a:r>
              <a:rPr lang="de-DE" sz="3000" b="1" dirty="0" smtClean="0"/>
              <a:t>Brief der AGJ zum Ukraine-Krieg und Forderungen an die Politik zur Kinder- und Jugendhilfe</a:t>
            </a:r>
            <a:endParaRPr lang="de-DE" sz="3000" b="1" dirty="0"/>
          </a:p>
        </p:txBody>
      </p:sp>
      <p:sp>
        <p:nvSpPr>
          <p:cNvPr id="10"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1"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232778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19742" y="5710019"/>
            <a:ext cx="6564086" cy="646331"/>
          </a:xfrm>
          <a:prstGeom prst="rect">
            <a:avLst/>
          </a:prstGeom>
        </p:spPr>
        <p:txBody>
          <a:bodyPr wrap="square">
            <a:spAutoFit/>
          </a:bodyPr>
          <a:lstStyle/>
          <a:p>
            <a:r>
              <a:rPr lang="de-DE" b="1" dirty="0" smtClean="0"/>
              <a:t>Quelle: </a:t>
            </a:r>
            <a:r>
              <a:rPr lang="de-DE" dirty="0" smtClean="0">
                <a:hlinkClick r:id="rId2"/>
              </a:rPr>
              <a:t>Offener_Brief_Ukraine.pdf </a:t>
            </a:r>
            <a:r>
              <a:rPr lang="de-DE" dirty="0">
                <a:hlinkClick r:id="rId2"/>
              </a:rPr>
              <a:t>(agj.de</a:t>
            </a:r>
            <a:r>
              <a:rPr lang="de-DE" dirty="0" smtClean="0">
                <a:hlinkClick r:id="rId2"/>
              </a:rPr>
              <a:t>)</a:t>
            </a:r>
            <a:r>
              <a:rPr lang="de-DE" dirty="0" smtClean="0"/>
              <a:t>, letzter Zugriff Montag 18.04.2022, 16.26 Uhr</a:t>
            </a:r>
            <a:endParaRPr lang="de-DE" dirty="0"/>
          </a:p>
        </p:txBody>
      </p:sp>
      <p:sp>
        <p:nvSpPr>
          <p:cNvPr id="9"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pic>
        <p:nvPicPr>
          <p:cNvPr id="7" name="Grafik 6"/>
          <p:cNvPicPr>
            <a:picLocks noChangeAspect="1"/>
          </p:cNvPicPr>
          <p:nvPr/>
        </p:nvPicPr>
        <p:blipFill rotWithShape="1">
          <a:blip r:embed="rId3"/>
          <a:srcRect l="7337" t="381" r="3082" b="1"/>
          <a:stretch/>
        </p:blipFill>
        <p:spPr>
          <a:xfrm>
            <a:off x="0" y="54216"/>
            <a:ext cx="9394372" cy="5332638"/>
          </a:xfrm>
          <a:prstGeom prst="rect">
            <a:avLst/>
          </a:prstGeom>
        </p:spPr>
      </p:pic>
      <p:sp>
        <p:nvSpPr>
          <p:cNvPr id="10"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09683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0885" y="217714"/>
            <a:ext cx="12181115" cy="6093976"/>
          </a:xfrm>
          <a:prstGeom prst="rect">
            <a:avLst/>
          </a:prstGeom>
          <a:noFill/>
        </p:spPr>
        <p:txBody>
          <a:bodyPr wrap="square" rtlCol="0">
            <a:spAutoFit/>
          </a:bodyPr>
          <a:lstStyle/>
          <a:p>
            <a:pPr marL="285750" indent="-285750">
              <a:buFont typeface="Arial" panose="020B0604020202020204" pitchFamily="34" charset="0"/>
              <a:buChar char="•"/>
            </a:pPr>
            <a:r>
              <a:rPr lang="de-DE" sz="3000" dirty="0" smtClean="0"/>
              <a:t>Punkt 3 des Offenen Briefs der AGJ zum Krieg in der </a:t>
            </a:r>
          </a:p>
          <a:p>
            <a:r>
              <a:rPr lang="de-DE" sz="3000" dirty="0"/>
              <a:t> </a:t>
            </a:r>
            <a:r>
              <a:rPr lang="de-DE" sz="3000" dirty="0" smtClean="0"/>
              <a:t>  Ukraine an die (Kinder- u. Jugendhilfe-) Politik zeigt einen </a:t>
            </a:r>
          </a:p>
          <a:p>
            <a:r>
              <a:rPr lang="de-DE" sz="3000" dirty="0"/>
              <a:t> </a:t>
            </a:r>
            <a:r>
              <a:rPr lang="de-DE" sz="3000" dirty="0" smtClean="0"/>
              <a:t>  deutlichen Auftrag insbesondere an die Kinder- und Jugendhilfe </a:t>
            </a:r>
          </a:p>
          <a:p>
            <a:pPr marL="273050" indent="-93663"/>
            <a:r>
              <a:rPr lang="de-DE" sz="3000" dirty="0"/>
              <a:t> </a:t>
            </a:r>
            <a:r>
              <a:rPr lang="de-DE" sz="3000" dirty="0" smtClean="0"/>
              <a:t>und Bildungs- sowie Betreuungseinrichtungen, sich mit dem Thema Krieg  zu beschäftigen</a:t>
            </a:r>
          </a:p>
          <a:p>
            <a:pPr marL="285750" indent="-285750">
              <a:buFont typeface="Arial" panose="020B0604020202020204" pitchFamily="34" charset="0"/>
              <a:buChar char="•"/>
            </a:pPr>
            <a:endParaRPr lang="de-DE" sz="3000" dirty="0"/>
          </a:p>
          <a:p>
            <a:pPr marL="285750" indent="-285750">
              <a:buFont typeface="Arial" panose="020B0604020202020204" pitchFamily="34" charset="0"/>
              <a:buChar char="•"/>
            </a:pPr>
            <a:r>
              <a:rPr lang="de-DE" sz="3000" dirty="0" smtClean="0"/>
              <a:t>Es darf nicht geschwiegen werden, auch wenn das Thema an eigene persönliche/fachliche/sonstige Grenzen stößt und an die Substanz geht – insbesondere nach den letzten anstrengenden Jahren als Fachkraft in diesen Bereichen (Stichwörter: Corona-Pandemie, Umweltkrise und Klimawandel, Leistungsgesellschaft, Akademisierung der Gesellschaft, Spaltung der Gesellschaft, Vergrößerung der Lücke zwischen Arm und Reich, Verschwinden des Mittelstandes…)</a:t>
            </a:r>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68303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799182" y="507831"/>
            <a:ext cx="6963242" cy="6186309"/>
          </a:xfrm>
          <a:prstGeom prst="rect">
            <a:avLst/>
          </a:prstGeom>
          <a:noFill/>
        </p:spPr>
        <p:txBody>
          <a:bodyPr wrap="square" rtlCol="0">
            <a:spAutoFit/>
          </a:bodyPr>
          <a:lstStyle/>
          <a:p>
            <a:endParaRPr lang="de-DE" b="1" dirty="0" smtClean="0"/>
          </a:p>
          <a:p>
            <a:endParaRPr lang="de-DE" dirty="0" smtClean="0"/>
          </a:p>
          <a:p>
            <a:r>
              <a:rPr lang="de-DE" b="1" dirty="0" smtClean="0"/>
              <a:t>2019-heute stellv. Geschäftsführerin der Aktion Jugendschutz</a:t>
            </a:r>
            <a:endParaRPr lang="de-DE" dirty="0" smtClean="0"/>
          </a:p>
          <a:p>
            <a:endParaRPr lang="de-DE" dirty="0"/>
          </a:p>
          <a:p>
            <a:r>
              <a:rPr lang="de-DE" b="1" dirty="0" smtClean="0"/>
              <a:t>2014-heute Jugendschutzsachverständige in den Prüfgremien</a:t>
            </a:r>
            <a:r>
              <a:rPr lang="de-DE" dirty="0" smtClean="0"/>
              <a:t> der 		    Freiwilligen Selbstkontrolle der Filmwirtschaft GmbH 		    </a:t>
            </a:r>
            <a:r>
              <a:rPr lang="de-DE" b="1" dirty="0" smtClean="0"/>
              <a:t>(FSK) </a:t>
            </a:r>
            <a:r>
              <a:rPr lang="de-DE" dirty="0" smtClean="0"/>
              <a:t>und des </a:t>
            </a:r>
            <a:r>
              <a:rPr lang="de-DE" b="1" dirty="0" smtClean="0"/>
              <a:t>Bayerischen Mediengutachterausschusses   	    </a:t>
            </a:r>
            <a:r>
              <a:rPr lang="de-DE" dirty="0" smtClean="0"/>
              <a:t>sowie Mitglied im Appellationsausschuss der 	  	  	    Unterhaltungssoftware Selbstkontrolle </a:t>
            </a:r>
            <a:r>
              <a:rPr lang="de-DE" b="1" dirty="0" smtClean="0"/>
              <a:t>(USK)</a:t>
            </a:r>
          </a:p>
          <a:p>
            <a:endParaRPr lang="de-DE" dirty="0"/>
          </a:p>
          <a:p>
            <a:r>
              <a:rPr lang="de-DE" b="1" dirty="0" smtClean="0"/>
              <a:t>2017-2019</a:t>
            </a:r>
            <a:r>
              <a:rPr lang="de-DE" dirty="0" smtClean="0"/>
              <a:t> zertifizierte Weiterbildung zur </a:t>
            </a:r>
            <a:r>
              <a:rPr lang="de-DE" b="1" dirty="0" err="1" smtClean="0"/>
              <a:t>Traumapädagogin</a:t>
            </a:r>
            <a:r>
              <a:rPr lang="de-DE" b="1" dirty="0" smtClean="0"/>
              <a:t> (</a:t>
            </a:r>
            <a:r>
              <a:rPr lang="de-DE" b="1" dirty="0" err="1" smtClean="0"/>
              <a:t>DeGPT</a:t>
            </a:r>
            <a:r>
              <a:rPr lang="de-DE" b="1" dirty="0" smtClean="0"/>
              <a:t>)</a:t>
            </a:r>
            <a:r>
              <a:rPr lang="de-DE" dirty="0" smtClean="0"/>
              <a:t>	   im Weiterbildungszentrum INPUT e. V. München</a:t>
            </a:r>
          </a:p>
          <a:p>
            <a:endParaRPr lang="de-DE" dirty="0"/>
          </a:p>
          <a:p>
            <a:r>
              <a:rPr lang="de-DE" b="1" dirty="0" smtClean="0"/>
              <a:t>2018-heute</a:t>
            </a:r>
            <a:r>
              <a:rPr lang="de-DE" dirty="0" smtClean="0"/>
              <a:t> </a:t>
            </a:r>
            <a:r>
              <a:rPr lang="de-DE" b="1" dirty="0" smtClean="0"/>
              <a:t>Kinder- und </a:t>
            </a:r>
            <a:r>
              <a:rPr lang="de-DE" b="1" dirty="0" err="1" smtClean="0"/>
              <a:t>Jugendlichenpsychotherapeutin</a:t>
            </a:r>
            <a:r>
              <a:rPr lang="de-DE" b="1" dirty="0" smtClean="0"/>
              <a:t> bei der AVM</a:t>
            </a:r>
          </a:p>
          <a:p>
            <a:r>
              <a:rPr lang="de-DE" dirty="0"/>
              <a:t> </a:t>
            </a:r>
            <a:r>
              <a:rPr lang="de-DE" dirty="0" smtClean="0"/>
              <a:t>                    (kurz vor der Approbation im Verfahren: Verhaltenstherapie) </a:t>
            </a:r>
          </a:p>
          <a:p>
            <a:endParaRPr lang="de-DE" b="1" dirty="0"/>
          </a:p>
          <a:p>
            <a:r>
              <a:rPr lang="de-DE" b="1" dirty="0" smtClean="0"/>
              <a:t>2019-2020  Psychotherapeutin in Ausbildung im Heckscher Klinikum</a:t>
            </a:r>
          </a:p>
          <a:p>
            <a:endParaRPr lang="de-DE" b="1" dirty="0" smtClean="0"/>
          </a:p>
          <a:p>
            <a:r>
              <a:rPr lang="de-DE" b="1" dirty="0" smtClean="0"/>
              <a:t>2020-heute</a:t>
            </a:r>
            <a:r>
              <a:rPr lang="de-DE" dirty="0" smtClean="0"/>
              <a:t> </a:t>
            </a:r>
            <a:r>
              <a:rPr lang="de-DE" b="1" dirty="0" smtClean="0"/>
              <a:t>Mitarbeiterin</a:t>
            </a:r>
            <a:r>
              <a:rPr lang="de-DE" dirty="0" smtClean="0"/>
              <a:t> im Pflege- und Erziehungsdienst im 		    </a:t>
            </a:r>
            <a:r>
              <a:rPr lang="de-DE" b="1" dirty="0" smtClean="0"/>
              <a:t>Heckscher Klinikum</a:t>
            </a:r>
          </a:p>
          <a:p>
            <a:endParaRPr lang="de-DE" b="1" dirty="0" smtClean="0"/>
          </a:p>
          <a:p>
            <a:r>
              <a:rPr lang="de-DE" b="1" dirty="0" smtClean="0"/>
              <a:t>2021-heute Lehrbeauftragte an der FOM </a:t>
            </a:r>
            <a:r>
              <a:rPr lang="de-DE" dirty="0" smtClean="0"/>
              <a:t>(Pädagogik und Psychologie)</a:t>
            </a:r>
          </a:p>
        </p:txBody>
      </p:sp>
      <p:sp>
        <p:nvSpPr>
          <p:cNvPr id="3" name="Textfeld 2"/>
          <p:cNvSpPr txBox="1"/>
          <p:nvPr/>
        </p:nvSpPr>
        <p:spPr>
          <a:xfrm>
            <a:off x="0" y="0"/>
            <a:ext cx="8653112" cy="1015663"/>
          </a:xfrm>
          <a:prstGeom prst="rect">
            <a:avLst/>
          </a:prstGeom>
          <a:noFill/>
        </p:spPr>
        <p:txBody>
          <a:bodyPr wrap="square" rtlCol="0">
            <a:spAutoFit/>
          </a:bodyPr>
          <a:lstStyle/>
          <a:p>
            <a:r>
              <a:rPr lang="de-DE" sz="3000" dirty="0" smtClean="0"/>
              <a:t>Und warum ich vielleicht etwas sinnvolles zum Thema des Fachtags beisteuern könnte…?!</a:t>
            </a:r>
            <a:endParaRPr lang="de-DE" sz="3000" dirty="0"/>
          </a:p>
        </p:txBody>
      </p:sp>
    </p:spTree>
    <p:extLst>
      <p:ext uri="{BB962C8B-B14F-4D97-AF65-F5344CB8AC3E}">
        <p14:creationId xmlns:p14="http://schemas.microsoft.com/office/powerpoint/2010/main" val="997029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378372"/>
            <a:ext cx="11655973" cy="6370975"/>
          </a:xfrm>
          <a:prstGeom prst="rect">
            <a:avLst/>
          </a:prstGeom>
        </p:spPr>
        <p:txBody>
          <a:bodyPr wrap="square">
            <a:spAutoFit/>
          </a:bodyPr>
          <a:lstStyle/>
          <a:p>
            <a:pPr marL="285750" indent="-285750">
              <a:buFont typeface="Arial" panose="020B0604020202020204" pitchFamily="34" charset="0"/>
              <a:buChar char="•"/>
            </a:pPr>
            <a:r>
              <a:rPr lang="de-DE" sz="3000" dirty="0"/>
              <a:t>Auch wenn </a:t>
            </a:r>
            <a:r>
              <a:rPr lang="de-DE" sz="3000" dirty="0" smtClean="0"/>
              <a:t>Kräfte, </a:t>
            </a:r>
            <a:r>
              <a:rPr lang="de-DE" sz="3000" dirty="0"/>
              <a:t>Ressourcen in der </a:t>
            </a:r>
            <a:r>
              <a:rPr lang="de-DE" sz="3000" dirty="0" smtClean="0"/>
              <a:t>Fachkräftelandschaft</a:t>
            </a:r>
            <a:r>
              <a:rPr lang="de-DE" sz="3000" dirty="0"/>
              <a:t>, </a:t>
            </a:r>
            <a:endParaRPr lang="de-DE" sz="3000" dirty="0" smtClean="0"/>
          </a:p>
          <a:p>
            <a:pPr marL="285750" indent="-285750"/>
            <a:r>
              <a:rPr lang="de-DE" sz="3000" dirty="0"/>
              <a:t> </a:t>
            </a:r>
            <a:r>
              <a:rPr lang="de-DE" sz="3000" dirty="0" smtClean="0"/>
              <a:t>  bei </a:t>
            </a:r>
            <a:r>
              <a:rPr lang="de-DE" sz="3000" dirty="0"/>
              <a:t>den professionellen und auch ehrenamtlichen Beschäftigten/Helfenden aufgebraucht zu sein scheinen, muss das Unrecht, das Ereignis </a:t>
            </a:r>
            <a:r>
              <a:rPr lang="de-DE" sz="3000" dirty="0" smtClean="0"/>
              <a:t>und (mögliche) </a:t>
            </a:r>
            <a:r>
              <a:rPr lang="de-DE" sz="3000" dirty="0"/>
              <a:t>kurz-, mittel- und langfristigen Konsequenzen des Krieges </a:t>
            </a:r>
            <a:r>
              <a:rPr lang="de-DE" sz="3000" dirty="0" smtClean="0"/>
              <a:t>mit Kindern angesprochen </a:t>
            </a:r>
            <a:r>
              <a:rPr lang="de-DE" sz="3000" dirty="0"/>
              <a:t>werden </a:t>
            </a:r>
            <a:endParaRPr lang="de-DE" sz="3000" dirty="0" smtClean="0"/>
          </a:p>
          <a:p>
            <a:pPr marL="285750" indent="-285750"/>
            <a:endParaRPr lang="de-DE" sz="3000" dirty="0"/>
          </a:p>
          <a:p>
            <a:pPr marL="285750" indent="-285750">
              <a:buFont typeface="Arial" panose="020B0604020202020204" pitchFamily="34" charset="0"/>
              <a:buChar char="•"/>
            </a:pPr>
            <a:r>
              <a:rPr lang="de-DE" sz="3000" dirty="0" smtClean="0"/>
              <a:t>Kinder </a:t>
            </a:r>
            <a:r>
              <a:rPr lang="de-DE" sz="3000" dirty="0"/>
              <a:t>und Jugendliche müssen in ihrer jeweiligen </a:t>
            </a:r>
            <a:r>
              <a:rPr lang="de-DE" sz="3000" dirty="0" smtClean="0"/>
              <a:t>entwicklungs-psychologischen </a:t>
            </a:r>
            <a:r>
              <a:rPr lang="de-DE" sz="3000" dirty="0"/>
              <a:t>Altersstufe und </a:t>
            </a:r>
            <a:r>
              <a:rPr lang="de-DE" sz="3000" dirty="0" smtClean="0"/>
              <a:t>ihren </a:t>
            </a:r>
            <a:r>
              <a:rPr lang="de-DE" sz="3000" dirty="0"/>
              <a:t>jeweiligen Bezugssystemen und individuellen </a:t>
            </a:r>
            <a:r>
              <a:rPr lang="de-DE" sz="3000" dirty="0" smtClean="0"/>
              <a:t>Vulnerabilitäten </a:t>
            </a:r>
            <a:r>
              <a:rPr lang="de-DE" sz="3000" dirty="0"/>
              <a:t>abgeholt werden und dürfen nicht </a:t>
            </a:r>
            <a:r>
              <a:rPr lang="de-DE" sz="3000" dirty="0" smtClean="0"/>
              <a:t>„</a:t>
            </a:r>
            <a:r>
              <a:rPr lang="de-DE" sz="3000" dirty="0"/>
              <a:t>g</a:t>
            </a:r>
            <a:r>
              <a:rPr lang="de-DE" sz="3000" dirty="0" smtClean="0"/>
              <a:t>ießkannenartig</a:t>
            </a:r>
            <a:r>
              <a:rPr lang="de-DE" sz="3000" dirty="0"/>
              <a:t>“ mit dem Thema Krieg konfrontiert </a:t>
            </a:r>
            <a:r>
              <a:rPr lang="de-DE" sz="3000" dirty="0" smtClean="0"/>
              <a:t>werden zudem muss dringend vorab geklärt werden, ob es persönliche Bezüge direkte Familienkontakte, Freunde, Bekannte in den von Krieg betroffenen Gebieten gibt</a:t>
            </a:r>
            <a:endParaRPr lang="de-DE" dirty="0"/>
          </a:p>
          <a:p>
            <a:pPr marL="285750" indent="-285750">
              <a:buFont typeface="Arial" panose="020B0604020202020204" pitchFamily="34" charset="0"/>
              <a:buChar char="•"/>
            </a:pPr>
            <a:endParaRPr lang="de-DE" dirty="0"/>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104155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42041"/>
            <a:ext cx="11217165" cy="7417415"/>
          </a:xfrm>
          <a:prstGeom prst="rect">
            <a:avLst/>
          </a:prstGeom>
        </p:spPr>
        <p:txBody>
          <a:bodyPr wrap="square">
            <a:spAutoFit/>
          </a:bodyPr>
          <a:lstStyle/>
          <a:p>
            <a:pPr marL="457200" indent="-457200">
              <a:buFont typeface="Arial" panose="020B0604020202020204" pitchFamily="34" charset="0"/>
              <a:buChar char="•"/>
            </a:pPr>
            <a:r>
              <a:rPr lang="de-DE" sz="3000" dirty="0" smtClean="0"/>
              <a:t>Es müssen die Eltern und Familien eingebunden und</a:t>
            </a:r>
          </a:p>
          <a:p>
            <a:r>
              <a:rPr lang="de-DE" sz="3000" dirty="0"/>
              <a:t> </a:t>
            </a:r>
            <a:r>
              <a:rPr lang="de-DE" sz="3000" dirty="0" smtClean="0"/>
              <a:t>    informiert werden, ob mit den Kindern über das Thema </a:t>
            </a:r>
          </a:p>
          <a:p>
            <a:pPr marL="452438"/>
            <a:r>
              <a:rPr lang="de-DE" sz="3000" dirty="0" smtClean="0"/>
              <a:t>gesprochen werden kann und auch darf, da die kindlichen </a:t>
            </a:r>
          </a:p>
          <a:p>
            <a:pPr marL="452438"/>
            <a:r>
              <a:rPr lang="de-DE" sz="3000" dirty="0" smtClean="0"/>
              <a:t>Gehirne anders Reize prozessieren als Erwachsene. Die Kinder werden einen Großteil der Informationen zu Hause verarbeiten und hierbei kann es zu unterschiedlichen Bewältigungsstrategien kommen, die dann erstmal vorrangig die Eltern abfedern müssten (siehe hierzu auch Punkt 3. Alarm- und Frühwarnzeichen erkennen) wie z. B. Pavor </a:t>
            </a:r>
            <a:r>
              <a:rPr lang="de-DE" sz="3000" dirty="0" err="1" smtClean="0"/>
              <a:t>Nocturnus</a:t>
            </a:r>
            <a:r>
              <a:rPr lang="de-DE" sz="3000" dirty="0" smtClean="0"/>
              <a:t>, Albträume, Stimmungsverschlechterung, </a:t>
            </a:r>
            <a:r>
              <a:rPr lang="de-DE" sz="3000" dirty="0" err="1" smtClean="0"/>
              <a:t>Niedergestimmheit</a:t>
            </a:r>
            <a:r>
              <a:rPr lang="de-DE" sz="3000" dirty="0" smtClean="0"/>
              <a:t>, Reizbarkeit, Unsicherheit, emotionaler Rückzug)</a:t>
            </a:r>
          </a:p>
          <a:p>
            <a:pPr marL="452438"/>
            <a:endParaRPr lang="de-DE" sz="2000" dirty="0" smtClean="0"/>
          </a:p>
          <a:p>
            <a:endParaRPr lang="de-DE" sz="600" dirty="0" smtClean="0"/>
          </a:p>
          <a:p>
            <a:pPr marL="452438" indent="-452438">
              <a:buFont typeface="Arial" panose="020B0604020202020204" pitchFamily="34" charset="0"/>
              <a:buChar char="•"/>
            </a:pPr>
            <a:r>
              <a:rPr lang="de-DE" sz="3000" dirty="0" smtClean="0"/>
              <a:t>Je nach Alter der Kinder werden Bilder sehr plastisch verarbeitet werden und lösen Angst aus (Stichwort: Magisches Denken bis zum Alter von 3 =&gt; Krieg = Monster, das nach München kommt)</a:t>
            </a:r>
            <a:endParaRPr lang="de-DE" sz="3000" dirty="0"/>
          </a:p>
          <a:p>
            <a:pPr marL="285750" indent="-285750">
              <a:buFont typeface="Arial" panose="020B0604020202020204" pitchFamily="34" charset="0"/>
              <a:buChar char="•"/>
            </a:pPr>
            <a:endParaRPr lang="de-DE" sz="3000" dirty="0" smtClean="0"/>
          </a:p>
          <a:p>
            <a:pPr marL="285750" indent="-285750">
              <a:buFont typeface="Arial" panose="020B0604020202020204" pitchFamily="34" charset="0"/>
              <a:buChar char="•"/>
            </a:pPr>
            <a:endParaRPr lang="de-DE" sz="3000" dirty="0"/>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401190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t="-1465" r="7684" b="15934"/>
          <a:stretch/>
        </p:blipFill>
        <p:spPr>
          <a:xfrm>
            <a:off x="-1" y="-128533"/>
            <a:ext cx="9436803" cy="6850007"/>
          </a:xfrm>
          <a:prstGeom prst="rect">
            <a:avLst/>
          </a:prstGeom>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2" name="Textfeld 1"/>
          <p:cNvSpPr txBox="1"/>
          <p:nvPr/>
        </p:nvSpPr>
        <p:spPr>
          <a:xfrm rot="635227">
            <a:off x="9196552" y="2596450"/>
            <a:ext cx="2995448" cy="1938992"/>
          </a:xfrm>
          <a:prstGeom prst="rect">
            <a:avLst/>
          </a:prstGeom>
          <a:noFill/>
        </p:spPr>
        <p:txBody>
          <a:bodyPr wrap="square" rtlCol="0">
            <a:spAutoFit/>
          </a:bodyPr>
          <a:lstStyle/>
          <a:p>
            <a:r>
              <a:rPr lang="de-DE" sz="3000" b="1" dirty="0" smtClean="0">
                <a:solidFill>
                  <a:srgbClr val="FF0000"/>
                </a:solidFill>
              </a:rPr>
              <a:t>Exkurs:</a:t>
            </a:r>
          </a:p>
          <a:p>
            <a:r>
              <a:rPr lang="de-DE" dirty="0" smtClean="0">
                <a:solidFill>
                  <a:srgbClr val="FF0000"/>
                </a:solidFill>
              </a:rPr>
              <a:t>Das sind typische Angst auslösende Inhalte in den jeweiligen entwicklungspsychologischen Phasen!</a:t>
            </a:r>
            <a:endParaRPr lang="de-DE" dirty="0">
              <a:solidFill>
                <a:srgbClr val="FF0000"/>
              </a:solidFill>
            </a:endParaRPr>
          </a:p>
        </p:txBody>
      </p:sp>
    </p:spTree>
    <p:extLst>
      <p:ext uri="{BB962C8B-B14F-4D97-AF65-F5344CB8AC3E}">
        <p14:creationId xmlns:p14="http://schemas.microsoft.com/office/powerpoint/2010/main" val="25640302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47144" y="199696"/>
            <a:ext cx="11372193" cy="7478970"/>
          </a:xfrm>
          <a:prstGeom prst="rect">
            <a:avLst/>
          </a:prstGeom>
        </p:spPr>
        <p:txBody>
          <a:bodyPr wrap="square">
            <a:spAutoFit/>
          </a:bodyPr>
          <a:lstStyle/>
          <a:p>
            <a:pPr marL="285750" indent="-285750">
              <a:buFont typeface="Arial" panose="020B0604020202020204" pitchFamily="34" charset="0"/>
              <a:buChar char="•"/>
            </a:pPr>
            <a:r>
              <a:rPr lang="de-DE" sz="3000" dirty="0"/>
              <a:t>Überforderung des Kindes vermeiden</a:t>
            </a:r>
          </a:p>
          <a:p>
            <a:pPr marL="357188"/>
            <a:r>
              <a:rPr lang="de-DE" sz="3000" dirty="0"/>
              <a:t>Die Synapsen des kindlichen Gehirns sind zwar überaus </a:t>
            </a:r>
            <a:endParaRPr lang="de-DE" sz="3000" dirty="0" smtClean="0"/>
          </a:p>
          <a:p>
            <a:pPr marL="357188"/>
            <a:r>
              <a:rPr lang="de-DE" sz="3000" dirty="0" smtClean="0"/>
              <a:t>leistungsfähig</a:t>
            </a:r>
            <a:r>
              <a:rPr lang="de-DE" sz="3000" dirty="0"/>
              <a:t>, dennoch besteht oft die Gefahr, dass es zu einer Überforderung kommt. Aus diesem Grund sollte die Förderung des Kindes stets altersgerecht ablaufen und dessen geistigen und körperlichen Entwicklungsstand entsprechen</a:t>
            </a:r>
            <a:r>
              <a:rPr lang="de-DE" sz="3000" dirty="0" smtClean="0"/>
              <a:t>.</a:t>
            </a:r>
          </a:p>
          <a:p>
            <a:endParaRPr lang="de-DE" sz="3000" dirty="0"/>
          </a:p>
          <a:p>
            <a:pPr marL="457200" indent="-457200">
              <a:buFont typeface="Arial" panose="020B0604020202020204" pitchFamily="34" charset="0"/>
              <a:buChar char="•"/>
            </a:pPr>
            <a:r>
              <a:rPr lang="de-DE" sz="3000" dirty="0"/>
              <a:t>Darüber hinaus muss das Kind genügend Zeit haben, sein neu erworbenes Wissen zu </a:t>
            </a:r>
            <a:r>
              <a:rPr lang="de-DE" sz="3000" dirty="0" smtClean="0"/>
              <a:t>verarbeiten und Reize zu verinnerlichen. Das passiert bei Kleinkindern oft durch das freie Spiel und Zeichnen (z. B. werden in der therapeutischen Arbeit mit vom Krieg traumatisierten Kindern Szenen von Tötungen, Bombardements durch Spielfiguren /Playmobil/Lego/Schleichtiere so oft reinszeniert bis Kinder dies verarbeiten können).</a:t>
            </a:r>
            <a:endParaRPr lang="de-DE" sz="3000" dirty="0"/>
          </a:p>
          <a:p>
            <a:endParaRPr lang="de-DE" sz="3000" dirty="0" smtClean="0"/>
          </a:p>
          <a:p>
            <a:endParaRPr lang="de-DE" sz="3000" dirty="0"/>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721272" y="6538912"/>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14785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220717"/>
            <a:ext cx="10047890" cy="5863144"/>
          </a:xfrm>
          <a:prstGeom prst="rect">
            <a:avLst/>
          </a:prstGeom>
        </p:spPr>
        <p:txBody>
          <a:bodyPr wrap="square">
            <a:spAutoFit/>
          </a:bodyPr>
          <a:lstStyle/>
          <a:p>
            <a:pPr marL="457200" indent="-457200">
              <a:buFont typeface="Arial" panose="020B0604020202020204" pitchFamily="34" charset="0"/>
              <a:buChar char="•"/>
            </a:pPr>
            <a:r>
              <a:rPr lang="de-DE" sz="3000" dirty="0"/>
              <a:t>Wenn vulnerable Kinder und Jugendliche („Stichwort Orchideen- und Löwenzahnkinder des Elternratgebers der Bundestherapeutenkammer“ siehe </a:t>
            </a:r>
            <a:r>
              <a:rPr lang="de-DE" sz="3000" dirty="0">
                <a:hlinkClick r:id="rId2"/>
              </a:rPr>
              <a:t>https://www.bptk.de/wp-content/uploads/2022/01/bptk-elternratgeber-psychotherapie.web_.</a:t>
            </a:r>
            <a:r>
              <a:rPr lang="de-DE" sz="3000" dirty="0" smtClean="0">
                <a:hlinkClick r:id="rId2"/>
              </a:rPr>
              <a:t>pdf</a:t>
            </a:r>
            <a:r>
              <a:rPr lang="de-DE" sz="3000" dirty="0" smtClean="0"/>
              <a:t> ungefiltert </a:t>
            </a:r>
            <a:r>
              <a:rPr lang="de-DE" sz="3000" dirty="0"/>
              <a:t>und uneingeschränkt mit dem Thema Krieg befasst werden kann das auch zu einer sekundären Belastungsstörung führen, ähnlich von der Symptomatik zu der der Posttraumatischen Belastungsstörung, einer Anpassungsstörung oder auch einer akuten </a:t>
            </a:r>
            <a:r>
              <a:rPr lang="de-DE" sz="3000" dirty="0" smtClean="0"/>
              <a:t>Belastungsstörung</a:t>
            </a:r>
          </a:p>
          <a:p>
            <a:endParaRPr lang="de-DE" sz="3000" dirty="0" smtClean="0"/>
          </a:p>
          <a:p>
            <a:pPr marL="457200" indent="-457200">
              <a:buFont typeface="Arial" panose="020B0604020202020204" pitchFamily="34" charset="0"/>
              <a:buChar char="•"/>
            </a:pPr>
            <a:r>
              <a:rPr lang="de-DE" sz="1500" dirty="0">
                <a:hlinkClick r:id="rId3"/>
              </a:rPr>
              <a:t>https://</a:t>
            </a:r>
            <a:r>
              <a:rPr lang="de-DE" sz="1500" dirty="0" smtClean="0">
                <a:hlinkClick r:id="rId3"/>
              </a:rPr>
              <a:t>www.aerzteblatt.de/archiv/68022/Sekundaere-Traumatisierung-Mythos-oder-Realitaet</a:t>
            </a:r>
            <a:endParaRPr lang="de-DE" sz="1500" dirty="0" smtClean="0"/>
          </a:p>
          <a:p>
            <a:pPr marL="457200" indent="-457200">
              <a:buFont typeface="Arial" panose="020B0604020202020204" pitchFamily="34" charset="0"/>
              <a:buChar char="•"/>
            </a:pPr>
            <a:r>
              <a:rPr lang="de-DE" sz="1500" dirty="0">
                <a:hlinkClick r:id="rId4"/>
              </a:rPr>
              <a:t>https://www.neurologen-und-psychiater-im-netz.org/neurologie/news-archiv/artikel/sekundaere-traumatische-belastungen-bei-psychologischen-betreuern-von-opfern-des-11-september</a:t>
            </a:r>
            <a:r>
              <a:rPr lang="de-DE" sz="1500" dirty="0" smtClean="0">
                <a:hlinkClick r:id="rId4"/>
              </a:rPr>
              <a:t>/</a:t>
            </a:r>
            <a:r>
              <a:rPr lang="de-DE" sz="1500" dirty="0" smtClean="0"/>
              <a:t> </a:t>
            </a:r>
            <a:endParaRPr lang="de-DE" sz="1500" dirty="0"/>
          </a:p>
        </p:txBody>
      </p:sp>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927755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136634"/>
            <a:ext cx="11782097" cy="1938992"/>
          </a:xfrm>
          <a:prstGeom prst="rect">
            <a:avLst/>
          </a:prstGeom>
          <a:noFill/>
        </p:spPr>
        <p:txBody>
          <a:bodyPr wrap="square" rtlCol="0">
            <a:spAutoFit/>
          </a:bodyPr>
          <a:lstStyle/>
          <a:p>
            <a:r>
              <a:rPr lang="de-DE" sz="3000" b="1" dirty="0" smtClean="0"/>
              <a:t>Gehirnentwicklung von Kleinkindern – kurzer Exkurs der </a:t>
            </a:r>
          </a:p>
          <a:p>
            <a:r>
              <a:rPr lang="de-DE" sz="3000" b="1" dirty="0" smtClean="0"/>
              <a:t>wichtigsten Stufen der weiteren Gehirnentwicklung</a:t>
            </a:r>
          </a:p>
          <a:p>
            <a:endParaRPr lang="de-DE" sz="3000" dirty="0"/>
          </a:p>
          <a:p>
            <a:endParaRPr lang="de-DE" sz="3000" dirty="0"/>
          </a:p>
        </p:txBody>
      </p:sp>
      <p:sp>
        <p:nvSpPr>
          <p:cNvPr id="8" name="Rechteck 7"/>
          <p:cNvSpPr/>
          <p:nvPr/>
        </p:nvSpPr>
        <p:spPr>
          <a:xfrm>
            <a:off x="0" y="812165"/>
            <a:ext cx="10363200" cy="5909310"/>
          </a:xfrm>
          <a:prstGeom prst="rect">
            <a:avLst/>
          </a:prstGeom>
        </p:spPr>
        <p:txBody>
          <a:bodyPr wrap="square">
            <a:spAutoFit/>
          </a:bodyPr>
          <a:lstStyle/>
          <a:p>
            <a:pPr marL="179388" indent="-179388">
              <a:buFont typeface="Arial" panose="020B0604020202020204" pitchFamily="34" charset="0"/>
              <a:buChar char="•"/>
            </a:pPr>
            <a:r>
              <a:rPr lang="de-DE" dirty="0" smtClean="0">
                <a:solidFill>
                  <a:srgbClr val="000000"/>
                </a:solidFill>
                <a:latin typeface="Arial" panose="020B0604020202020204" pitchFamily="34" charset="0"/>
              </a:rPr>
              <a:t>Erst </a:t>
            </a:r>
            <a:r>
              <a:rPr lang="de-DE" dirty="0">
                <a:solidFill>
                  <a:srgbClr val="000000"/>
                </a:solidFill>
                <a:latin typeface="Arial" panose="020B0604020202020204" pitchFamily="34" charset="0"/>
              </a:rPr>
              <a:t>im Alter von drei, vier Jahren kann auf das Gedächtnis zurückgegriffen werden. </a:t>
            </a:r>
            <a:endParaRPr lang="de-DE" dirty="0" smtClean="0">
              <a:solidFill>
                <a:srgbClr val="000000"/>
              </a:solidFill>
              <a:latin typeface="Arial" panose="020B0604020202020204" pitchFamily="34" charset="0"/>
            </a:endParaRPr>
          </a:p>
          <a:p>
            <a:pPr marL="179388"/>
            <a:r>
              <a:rPr lang="de-DE" dirty="0" smtClean="0">
                <a:solidFill>
                  <a:srgbClr val="000000"/>
                </a:solidFill>
                <a:latin typeface="Arial" panose="020B0604020202020204" pitchFamily="34" charset="0"/>
              </a:rPr>
              <a:t>Erfahrungen </a:t>
            </a:r>
            <a:r>
              <a:rPr lang="de-DE" dirty="0">
                <a:solidFill>
                  <a:srgbClr val="000000"/>
                </a:solidFill>
                <a:latin typeface="Arial" panose="020B0604020202020204" pitchFamily="34" charset="0"/>
              </a:rPr>
              <a:t>und Erlebnisse aus den ersten Lebensjahren können noch nicht so in das Langzeitgedächtnis abgespeichert werden, dass sie auch wieder aufgerufen werden können. So gibt es keine Erinnerungen an die ersten drei, vier Lebensjahre (</a:t>
            </a:r>
            <a:r>
              <a:rPr lang="de-DE" i="1" dirty="0">
                <a:solidFill>
                  <a:srgbClr val="000000"/>
                </a:solidFill>
                <a:latin typeface="Arial" panose="020B0604020202020204" pitchFamily="34" charset="0"/>
              </a:rPr>
              <a:t>infantile Amnesie</a:t>
            </a:r>
            <a:r>
              <a:rPr lang="de-DE" dirty="0">
                <a:solidFill>
                  <a:srgbClr val="000000"/>
                </a:solidFill>
                <a:latin typeface="Arial" panose="020B0604020202020204" pitchFamily="34" charset="0"/>
              </a:rPr>
              <a:t>) und nur wenige an das 5. und 6. Lebensjahr</a:t>
            </a:r>
            <a:r>
              <a:rPr lang="de-DE" dirty="0" smtClean="0">
                <a:solidFill>
                  <a:srgbClr val="000000"/>
                </a:solidFill>
                <a:latin typeface="Arial" panose="020B0604020202020204" pitchFamily="34" charset="0"/>
              </a:rPr>
              <a:t>.</a:t>
            </a:r>
          </a:p>
          <a:p>
            <a:pPr marL="179388"/>
            <a:endParaRPr lang="de-DE" dirty="0">
              <a:solidFill>
                <a:srgbClr val="000000"/>
              </a:solidFill>
              <a:latin typeface="Arial" panose="020B0604020202020204" pitchFamily="34" charset="0"/>
            </a:endParaRPr>
          </a:p>
          <a:p>
            <a:pPr marL="179388" indent="-179388">
              <a:buFont typeface="Arial" panose="020B0604020202020204" pitchFamily="34" charset="0"/>
              <a:buChar char="•"/>
            </a:pPr>
            <a:r>
              <a:rPr lang="de-DE" dirty="0">
                <a:solidFill>
                  <a:srgbClr val="000000"/>
                </a:solidFill>
                <a:latin typeface="Arial" panose="020B0604020202020204" pitchFamily="34" charset="0"/>
              </a:rPr>
              <a:t>Etwa ab vier Jahren verbessert sich allmählich die Kommunikation zwischen linker und rechter </a:t>
            </a:r>
            <a:r>
              <a:rPr lang="de-DE" dirty="0" smtClean="0">
                <a:solidFill>
                  <a:srgbClr val="000000"/>
                </a:solidFill>
                <a:latin typeface="Arial" panose="020B0604020202020204" pitchFamily="34" charset="0"/>
              </a:rPr>
              <a:t>Hemisphäre (Gehirnhälfte). </a:t>
            </a:r>
            <a:r>
              <a:rPr lang="de-DE" dirty="0">
                <a:solidFill>
                  <a:srgbClr val="000000"/>
                </a:solidFill>
                <a:latin typeface="Arial" panose="020B0604020202020204" pitchFamily="34" charset="0"/>
              </a:rPr>
              <a:t>Dies ermöglicht die Integration der analytischen und der intuitiven Seite des Kindes. </a:t>
            </a:r>
            <a:r>
              <a:rPr lang="de-DE" dirty="0" smtClean="0">
                <a:solidFill>
                  <a:srgbClr val="000000"/>
                </a:solidFill>
                <a:latin typeface="Arial" panose="020B0604020202020204" pitchFamily="34" charset="0"/>
              </a:rPr>
              <a:t>Sie/er </a:t>
            </a:r>
            <a:r>
              <a:rPr lang="de-DE" dirty="0">
                <a:solidFill>
                  <a:srgbClr val="000000"/>
                </a:solidFill>
                <a:latin typeface="Arial" panose="020B0604020202020204" pitchFamily="34" charset="0"/>
              </a:rPr>
              <a:t>wirkt klüger, kann nun zwischen Schein und Wirklichkeit unterscheiden, erkennt die Andersartigkeit der Gedanken und Beweggründe anderer Menschen und kann sich in Rollen hineinversetzen</a:t>
            </a:r>
            <a:r>
              <a:rPr lang="de-DE" dirty="0" smtClean="0">
                <a:solidFill>
                  <a:srgbClr val="000000"/>
                </a:solidFill>
                <a:latin typeface="Arial" panose="020B0604020202020204" pitchFamily="34" charset="0"/>
              </a:rPr>
              <a:t>.</a:t>
            </a:r>
          </a:p>
          <a:p>
            <a:endParaRPr lang="de-DE" dirty="0">
              <a:solidFill>
                <a:srgbClr val="000000"/>
              </a:solidFill>
              <a:latin typeface="Arial" panose="020B0604020202020204" pitchFamily="34" charset="0"/>
            </a:endParaRPr>
          </a:p>
          <a:p>
            <a:pPr marL="179388" indent="-179388">
              <a:buFont typeface="Arial" panose="020B0604020202020204" pitchFamily="34" charset="0"/>
              <a:buChar char="•"/>
            </a:pPr>
            <a:r>
              <a:rPr lang="de-DE" dirty="0">
                <a:solidFill>
                  <a:srgbClr val="000000"/>
                </a:solidFill>
                <a:latin typeface="Arial" panose="020B0604020202020204" pitchFamily="34" charset="0"/>
              </a:rPr>
              <a:t>Mit sechs Jahren beginnt eine neue Phase intellektueller Reife: Da sich das Kind zunehmend selbst beherrschen, die eigenen Gefühle kontrollieren und die Bedürfnisbefriedigung herausschieben kann, kann es sich besser konzentrieren und zielgerichtet lernen. Die zunehmende Reife der Stirnlappen erleichtert logisches Denken, Urteilsfähigkeit, Rechnen und "vernünftiges" Verhalten</a:t>
            </a:r>
            <a:r>
              <a:rPr lang="de-DE" dirty="0" smtClean="0">
                <a:solidFill>
                  <a:srgbClr val="000000"/>
                </a:solidFill>
                <a:latin typeface="Arial" panose="020B0604020202020204" pitchFamily="34" charset="0"/>
              </a:rPr>
              <a:t>.</a:t>
            </a:r>
          </a:p>
          <a:p>
            <a:endParaRPr lang="de-DE" dirty="0">
              <a:solidFill>
                <a:srgbClr val="000000"/>
              </a:solidFill>
              <a:latin typeface="Arial" panose="020B0604020202020204" pitchFamily="34" charset="0"/>
            </a:endParaRPr>
          </a:p>
          <a:p>
            <a:pPr marL="179388" indent="-179388">
              <a:buFont typeface="Arial" panose="020B0604020202020204" pitchFamily="34" charset="0"/>
              <a:buChar char="•"/>
            </a:pPr>
            <a:r>
              <a:rPr lang="de-DE" dirty="0">
                <a:solidFill>
                  <a:srgbClr val="000000"/>
                </a:solidFill>
                <a:latin typeface="Arial" panose="020B0604020202020204" pitchFamily="34" charset="0"/>
              </a:rPr>
              <a:t>Bei 6- bis 12-jährigen Kindern vermehrt sich die graue Gehirnsubstanz auch stark in den hinteren Hirnregionen: Die sprachlichen Fähigkeiten und das räumliche Vorstellungsvermögen werden besser.</a:t>
            </a:r>
            <a:endParaRPr lang="de-DE" b="0" i="0" dirty="0">
              <a:solidFill>
                <a:srgbClr val="000000"/>
              </a:solidFill>
              <a:effectLst/>
              <a:latin typeface="Arial" panose="020B0604020202020204" pitchFamily="34" charset="0"/>
            </a:endParaRPr>
          </a:p>
        </p:txBody>
      </p:sp>
      <p:sp>
        <p:nvSpPr>
          <p:cNvPr id="9"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0" name="Datumsplatzhalter 8"/>
          <p:cNvSpPr>
            <a:spLocks noGrp="1"/>
          </p:cNvSpPr>
          <p:nvPr>
            <p:ph type="dt" sz="half" idx="10"/>
          </p:nvPr>
        </p:nvSpPr>
        <p:spPr>
          <a:xfrm>
            <a:off x="1058918" y="6356350"/>
            <a:ext cx="2743200" cy="365125"/>
          </a:xfrm>
        </p:spPr>
        <p:txBody>
          <a:bodyPr/>
          <a:lstStyle/>
          <a:p>
            <a:fld id="{7BEFBE1F-6FC0-42AD-AF1F-483E2C8C8FC3}" type="datetime1">
              <a:rPr lang="de-DE" smtClean="0"/>
              <a:t>03.05.2022</a:t>
            </a:fld>
            <a:endParaRPr lang="de-DE" dirty="0"/>
          </a:p>
        </p:txBody>
      </p:sp>
      <p:sp>
        <p:nvSpPr>
          <p:cNvPr id="2" name="Textfeld 1"/>
          <p:cNvSpPr txBox="1"/>
          <p:nvPr/>
        </p:nvSpPr>
        <p:spPr>
          <a:xfrm>
            <a:off x="10363200" y="2058660"/>
            <a:ext cx="1923393" cy="3600986"/>
          </a:xfrm>
          <a:prstGeom prst="rect">
            <a:avLst/>
          </a:prstGeom>
          <a:noFill/>
        </p:spPr>
        <p:txBody>
          <a:bodyPr wrap="square" rtlCol="0">
            <a:spAutoFit/>
          </a:bodyPr>
          <a:lstStyle/>
          <a:p>
            <a:r>
              <a:rPr lang="de-DE" sz="3000" b="1" dirty="0" smtClean="0">
                <a:solidFill>
                  <a:srgbClr val="FF0000"/>
                </a:solidFill>
              </a:rPr>
              <a:t>Exkurs: </a:t>
            </a:r>
          </a:p>
          <a:p>
            <a:endParaRPr lang="de-DE" dirty="0">
              <a:solidFill>
                <a:srgbClr val="FF0000"/>
              </a:solidFill>
            </a:endParaRPr>
          </a:p>
          <a:p>
            <a:r>
              <a:rPr lang="de-DE" dirty="0" smtClean="0">
                <a:solidFill>
                  <a:srgbClr val="FF0000"/>
                </a:solidFill>
              </a:rPr>
              <a:t>Hinweis ab welchem Alter komplexere Themen angesprochen werden sollten, so dass Kinder diese auch internalisieren können!</a:t>
            </a:r>
            <a:endParaRPr lang="de-DE" dirty="0">
              <a:solidFill>
                <a:srgbClr val="FF0000"/>
              </a:solidFill>
            </a:endParaRPr>
          </a:p>
        </p:txBody>
      </p:sp>
    </p:spTree>
    <p:extLst>
      <p:ext uri="{BB962C8B-B14F-4D97-AF65-F5344CB8AC3E}">
        <p14:creationId xmlns:p14="http://schemas.microsoft.com/office/powerpoint/2010/main" val="152183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8"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
        <p:nvSpPr>
          <p:cNvPr id="9" name="Textfeld 8"/>
          <p:cNvSpPr txBox="1"/>
          <p:nvPr/>
        </p:nvSpPr>
        <p:spPr>
          <a:xfrm>
            <a:off x="0" y="88890"/>
            <a:ext cx="11708525" cy="9325630"/>
          </a:xfrm>
          <a:prstGeom prst="rect">
            <a:avLst/>
          </a:prstGeom>
          <a:noFill/>
        </p:spPr>
        <p:txBody>
          <a:bodyPr wrap="square" rtlCol="0">
            <a:spAutoFit/>
          </a:bodyPr>
          <a:lstStyle/>
          <a:p>
            <a:pPr marL="342900" indent="-342900">
              <a:buFont typeface="Arial" panose="020B0604020202020204" pitchFamily="34" charset="0"/>
              <a:buChar char="•"/>
            </a:pPr>
            <a:r>
              <a:rPr lang="de-DE" sz="3000" dirty="0" smtClean="0"/>
              <a:t>Kinder vor dem 6. Lebensjahr nur bedingt mit dem Thema </a:t>
            </a:r>
          </a:p>
          <a:p>
            <a:pPr indent="273050"/>
            <a:r>
              <a:rPr lang="de-DE" sz="3000" dirty="0" smtClean="0"/>
              <a:t> Krieg konfrontieren =&gt; siehe entwicklungspsychologische </a:t>
            </a:r>
          </a:p>
          <a:p>
            <a:pPr indent="273050"/>
            <a:r>
              <a:rPr lang="de-DE" sz="3000" dirty="0"/>
              <a:t> </a:t>
            </a:r>
            <a:r>
              <a:rPr lang="de-DE" sz="3000" dirty="0" smtClean="0"/>
              <a:t>Aufgaben und Gehirnentwicklung =&gt; wenn dann im Sinne </a:t>
            </a:r>
          </a:p>
          <a:p>
            <a:pPr marL="357188" indent="-84138"/>
            <a:r>
              <a:rPr lang="de-DE" sz="3000" dirty="0"/>
              <a:t> d</a:t>
            </a:r>
            <a:r>
              <a:rPr lang="de-DE" sz="3000" dirty="0" smtClean="0"/>
              <a:t>er Thematisierung des Todes (siehe folgende Seiten) das Thema  näherbringen heißt nur gezielt auf das Thema eingehen, wenn von Seiten der Kinder danach gefragt wird</a:t>
            </a:r>
          </a:p>
          <a:p>
            <a:pPr marL="357188" indent="-84138"/>
            <a:endParaRPr lang="de-DE" sz="2000" dirty="0"/>
          </a:p>
          <a:p>
            <a:pPr marL="357188" indent="-357188">
              <a:buFont typeface="Arial" panose="020B0604020202020204" pitchFamily="34" charset="0"/>
              <a:buChar char="•"/>
            </a:pPr>
            <a:r>
              <a:rPr lang="de-DE" sz="3000" dirty="0" smtClean="0"/>
              <a:t>Ehrlich sein, aber beim Thema Krieg, Flucht, Tod und Sterben/Verletzung grausame Einzelheiten und Details ausblenden und nicht kommunizieren („Stichwort: Plastischere Bewältigung von neuen Reizen nach Informationsaufnahme als bei Erwachsenen)</a:t>
            </a:r>
          </a:p>
          <a:p>
            <a:endParaRPr lang="de-DE" sz="2000" dirty="0"/>
          </a:p>
          <a:p>
            <a:pPr marL="357188" indent="-357188">
              <a:buFont typeface="Arial" panose="020B0604020202020204" pitchFamily="34" charset="0"/>
              <a:buChar char="•"/>
            </a:pPr>
            <a:r>
              <a:rPr lang="de-DE" sz="3000" dirty="0" smtClean="0"/>
              <a:t>Beim Thema Krieg immer auch die Hoffnung und das Positive einfließen lassen: Nächstenliebe, Hilfe, Unterstützung der Ankommenden</a:t>
            </a:r>
          </a:p>
          <a:p>
            <a:pPr marL="357188" indent="-84138"/>
            <a:endParaRPr lang="de-DE" sz="3000" dirty="0"/>
          </a:p>
          <a:p>
            <a:pPr marL="357188" indent="-84138"/>
            <a:endParaRPr lang="de-DE" sz="3000" dirty="0" smtClean="0"/>
          </a:p>
          <a:p>
            <a:pPr marL="357188"/>
            <a:endParaRPr lang="de-DE" sz="3000" dirty="0"/>
          </a:p>
          <a:p>
            <a:pPr marL="357188"/>
            <a:endParaRPr lang="de-DE" sz="3000" dirty="0" smtClean="0"/>
          </a:p>
          <a:p>
            <a:pPr marL="342900" indent="-342900">
              <a:buFont typeface="Arial" panose="020B0604020202020204" pitchFamily="34" charset="0"/>
              <a:buChar char="•"/>
            </a:pPr>
            <a:endParaRPr lang="de-DE" sz="3000" dirty="0" smtClean="0"/>
          </a:p>
          <a:p>
            <a:pPr marL="342900" indent="-342900">
              <a:buFont typeface="Arial" panose="020B0604020202020204" pitchFamily="34" charset="0"/>
              <a:buChar char="•"/>
            </a:pPr>
            <a:endParaRPr lang="de-DE" sz="3000" dirty="0"/>
          </a:p>
        </p:txBody>
      </p:sp>
    </p:spTree>
    <p:extLst>
      <p:ext uri="{BB962C8B-B14F-4D97-AF65-F5344CB8AC3E}">
        <p14:creationId xmlns:p14="http://schemas.microsoft.com/office/powerpoint/2010/main" val="218064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47</a:t>
            </a:fld>
            <a:endParaRPr lang="de-DE"/>
          </a:p>
        </p:txBody>
      </p:sp>
      <p:sp>
        <p:nvSpPr>
          <p:cNvPr id="7" name="Textfeld 6"/>
          <p:cNvSpPr txBox="1"/>
          <p:nvPr/>
        </p:nvSpPr>
        <p:spPr>
          <a:xfrm>
            <a:off x="0" y="0"/>
            <a:ext cx="12192000" cy="6370975"/>
          </a:xfrm>
          <a:prstGeom prst="rect">
            <a:avLst/>
          </a:prstGeom>
          <a:noFill/>
        </p:spPr>
        <p:txBody>
          <a:bodyPr wrap="square" rtlCol="0">
            <a:spAutoFit/>
          </a:bodyPr>
          <a:lstStyle/>
          <a:p>
            <a:r>
              <a:rPr lang="de-DE" sz="3000" b="1" dirty="0" smtClean="0"/>
              <a:t>Informationen, nützliche Links für Fachkräfte, Eltern, </a:t>
            </a:r>
          </a:p>
          <a:p>
            <a:r>
              <a:rPr lang="de-DE" sz="3000" b="1" dirty="0" smtClean="0"/>
              <a:t>Familien, Kinder und Jugendliche</a:t>
            </a:r>
          </a:p>
          <a:p>
            <a:endParaRPr lang="de-DE" dirty="0" smtClean="0"/>
          </a:p>
          <a:p>
            <a:r>
              <a:rPr lang="de-DE" b="1" dirty="0" smtClean="0"/>
              <a:t>Uniklinik Ulm Handreichung „Mit Kindern über den Krieg sprechen“ </a:t>
            </a:r>
            <a:r>
              <a:rPr lang="de-DE" dirty="0" smtClean="0"/>
              <a:t>(letzter Zugriff: Montag, 18. April 2022, 18.41 Uhr)</a:t>
            </a:r>
          </a:p>
          <a:p>
            <a:r>
              <a:rPr lang="de-DE" dirty="0">
                <a:hlinkClick r:id="rId2"/>
              </a:rPr>
              <a:t>https://</a:t>
            </a:r>
            <a:r>
              <a:rPr lang="de-DE" dirty="0" smtClean="0">
                <a:hlinkClick r:id="rId2"/>
              </a:rPr>
              <a:t>www.uniklinik-ulm.de/fileadmin/default/Kliniken/Kinder-Jugendpsychiatrie/Dokumente/1_Mit_Kindern_ueber_Krieg_sprechen.pdf</a:t>
            </a:r>
            <a:r>
              <a:rPr lang="de-DE" sz="3000" b="1" dirty="0" smtClean="0"/>
              <a:t> </a:t>
            </a:r>
          </a:p>
          <a:p>
            <a:endParaRPr lang="de-DE" sz="3000" b="1" dirty="0" smtClean="0"/>
          </a:p>
          <a:p>
            <a:r>
              <a:rPr lang="de-DE" b="1" dirty="0" err="1" smtClean="0"/>
              <a:t>Unicef</a:t>
            </a:r>
            <a:r>
              <a:rPr lang="de-DE" b="1" dirty="0" smtClean="0"/>
              <a:t> - „Mit Kindern über den Krieg sprechen“</a:t>
            </a:r>
            <a:r>
              <a:rPr lang="de-DE" dirty="0"/>
              <a:t>(letzter Zugriff: Montag, 18. April 2022, 18.41 Uhr</a:t>
            </a:r>
            <a:r>
              <a:rPr lang="de-DE" dirty="0" smtClean="0"/>
              <a:t>)</a:t>
            </a:r>
            <a:endParaRPr lang="de-DE" b="1" dirty="0" smtClean="0"/>
          </a:p>
          <a:p>
            <a:r>
              <a:rPr lang="de-DE" dirty="0">
                <a:hlinkClick r:id="rId3"/>
              </a:rPr>
              <a:t>https://</a:t>
            </a:r>
            <a:r>
              <a:rPr lang="de-DE" dirty="0" smtClean="0">
                <a:hlinkClick r:id="rId3"/>
              </a:rPr>
              <a:t>www.unicef.de/informieren/aktuelles/blog/mit-kindern-ueber-krieg-sprechen-tipps/262982</a:t>
            </a:r>
            <a:r>
              <a:rPr lang="de-DE" dirty="0" smtClean="0"/>
              <a:t> </a:t>
            </a:r>
          </a:p>
          <a:p>
            <a:endParaRPr lang="de-DE" dirty="0"/>
          </a:p>
          <a:p>
            <a:endParaRPr lang="de-DE" dirty="0" smtClean="0"/>
          </a:p>
          <a:p>
            <a:r>
              <a:rPr lang="de-DE" b="1" dirty="0" smtClean="0"/>
              <a:t>Bundesamt für Bevölkerungsschutz und Katastrophenhilfe </a:t>
            </a:r>
            <a:r>
              <a:rPr lang="de-DE" dirty="0"/>
              <a:t>(letzter Zugriff: Montag, 18. April 2022, 18.41 Uhr)</a:t>
            </a:r>
            <a:endParaRPr lang="de-DE" dirty="0" smtClean="0"/>
          </a:p>
          <a:p>
            <a:r>
              <a:rPr lang="de-DE" dirty="0">
                <a:hlinkClick r:id="rId4"/>
              </a:rPr>
              <a:t>https://</a:t>
            </a:r>
            <a:r>
              <a:rPr lang="de-DE" dirty="0" smtClean="0">
                <a:hlinkClick r:id="rId4"/>
              </a:rPr>
              <a:t>www.bbk.bund.de/DE/Das-BBK/Zivilschutz/Was-koennen-Sie-tun/Mit-Kindern-ueber-Krieg-sprechen/mit-kindern-ueber-krieg-sprechen.html</a:t>
            </a:r>
            <a:r>
              <a:rPr lang="de-DE" dirty="0" smtClean="0"/>
              <a:t> </a:t>
            </a:r>
          </a:p>
          <a:p>
            <a:endParaRPr lang="de-DE" dirty="0"/>
          </a:p>
          <a:p>
            <a:r>
              <a:rPr lang="de-DE" b="1" dirty="0" smtClean="0"/>
              <a:t>Servicestelle Jugendschutz  -  „Mit Kindern über den Krieg sprechen“ </a:t>
            </a:r>
            <a:r>
              <a:rPr lang="de-DE" dirty="0" smtClean="0"/>
              <a:t>(letzter </a:t>
            </a:r>
            <a:r>
              <a:rPr lang="de-DE" dirty="0"/>
              <a:t>Zugriff: Montag, 18. April 2022, 18.41 Uhr</a:t>
            </a:r>
            <a:r>
              <a:rPr lang="de-DE" dirty="0" smtClean="0"/>
              <a:t>)</a:t>
            </a:r>
          </a:p>
          <a:p>
            <a:r>
              <a:rPr lang="de-DE" dirty="0">
                <a:hlinkClick r:id="rId5"/>
              </a:rPr>
              <a:t>https://www.servicestelle-jugendschutz.de/2022/02/mit-kindern-und-jugendlichen-ueber-krieg-reden</a:t>
            </a:r>
            <a:r>
              <a:rPr lang="de-DE" dirty="0" smtClean="0">
                <a:hlinkClick r:id="rId5"/>
              </a:rPr>
              <a:t>/</a:t>
            </a:r>
            <a:r>
              <a:rPr lang="de-DE" dirty="0" smtClean="0"/>
              <a:t> </a:t>
            </a:r>
          </a:p>
          <a:p>
            <a:endParaRPr lang="de-DE" b="1" dirty="0" smtClean="0"/>
          </a:p>
          <a:p>
            <a:r>
              <a:rPr lang="de-DE" b="1" dirty="0" smtClean="0"/>
              <a:t>Kinderschutzbund NRW – „Mit Kindern über den Krieg sprechen“</a:t>
            </a:r>
            <a:r>
              <a:rPr lang="de-DE" dirty="0"/>
              <a:t>(letzter Zugriff: Montag, 18. April 2022, 18.41 Uhr</a:t>
            </a:r>
            <a:r>
              <a:rPr lang="de-DE" dirty="0" smtClean="0"/>
              <a:t>)</a:t>
            </a:r>
            <a:endParaRPr lang="de-DE" b="1" dirty="0" smtClean="0"/>
          </a:p>
          <a:p>
            <a:r>
              <a:rPr lang="de-DE" dirty="0">
                <a:hlinkClick r:id="rId6"/>
              </a:rPr>
              <a:t>https://</a:t>
            </a:r>
            <a:r>
              <a:rPr lang="de-DE" dirty="0" smtClean="0">
                <a:hlinkClick r:id="rId6"/>
              </a:rPr>
              <a:t>www.kinderschutzbund-nrw.de/pdf/Kinder%20und%20Krieg_Isabel%20Ruland.pdf</a:t>
            </a:r>
            <a:r>
              <a:rPr lang="de-DE" dirty="0" smtClean="0"/>
              <a:t> </a:t>
            </a:r>
            <a:endParaRPr lang="de-DE" dirty="0"/>
          </a:p>
        </p:txBody>
      </p:sp>
    </p:spTree>
    <p:extLst>
      <p:ext uri="{BB962C8B-B14F-4D97-AF65-F5344CB8AC3E}">
        <p14:creationId xmlns:p14="http://schemas.microsoft.com/office/powerpoint/2010/main" val="127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48</a:t>
            </a:fld>
            <a:endParaRPr lang="de-DE"/>
          </a:p>
        </p:txBody>
      </p:sp>
      <p:pic>
        <p:nvPicPr>
          <p:cNvPr id="7" name="Grafik 6"/>
          <p:cNvPicPr>
            <a:picLocks noChangeAspect="1"/>
          </p:cNvPicPr>
          <p:nvPr/>
        </p:nvPicPr>
        <p:blipFill rotWithShape="1">
          <a:blip r:embed="rId2"/>
          <a:srcRect l="3883" t="2562" r="3681" b="-1"/>
          <a:stretch/>
        </p:blipFill>
        <p:spPr>
          <a:xfrm>
            <a:off x="325821" y="84083"/>
            <a:ext cx="7756634" cy="3197554"/>
          </a:xfrm>
          <a:prstGeom prst="rect">
            <a:avLst/>
          </a:prstGeom>
        </p:spPr>
      </p:pic>
      <p:pic>
        <p:nvPicPr>
          <p:cNvPr id="8" name="Grafik 7"/>
          <p:cNvPicPr>
            <a:picLocks noChangeAspect="1"/>
          </p:cNvPicPr>
          <p:nvPr/>
        </p:nvPicPr>
        <p:blipFill rotWithShape="1">
          <a:blip r:embed="rId3"/>
          <a:srcRect l="1982" t="2402" r="3074" b="-1"/>
          <a:stretch/>
        </p:blipFill>
        <p:spPr>
          <a:xfrm>
            <a:off x="315310" y="3300248"/>
            <a:ext cx="7672552" cy="3557752"/>
          </a:xfrm>
          <a:prstGeom prst="rect">
            <a:avLst/>
          </a:prstGeom>
        </p:spPr>
      </p:pic>
      <p:sp>
        <p:nvSpPr>
          <p:cNvPr id="9" name="Textfeld 8"/>
          <p:cNvSpPr txBox="1"/>
          <p:nvPr/>
        </p:nvSpPr>
        <p:spPr>
          <a:xfrm rot="991236">
            <a:off x="9028386" y="2966969"/>
            <a:ext cx="2921875" cy="1107996"/>
          </a:xfrm>
          <a:prstGeom prst="rect">
            <a:avLst/>
          </a:prstGeom>
          <a:noFill/>
        </p:spPr>
        <p:txBody>
          <a:bodyPr wrap="square" rtlCol="0">
            <a:spAutoFit/>
          </a:bodyPr>
          <a:lstStyle/>
          <a:p>
            <a:r>
              <a:rPr lang="de-DE" sz="3000" b="1" dirty="0" smtClean="0">
                <a:solidFill>
                  <a:srgbClr val="FF0000"/>
                </a:solidFill>
              </a:rPr>
              <a:t>Exkurs:</a:t>
            </a:r>
            <a:endParaRPr lang="de-DE" dirty="0">
              <a:solidFill>
                <a:srgbClr val="FF0000"/>
              </a:solidFill>
            </a:endParaRPr>
          </a:p>
          <a:p>
            <a:r>
              <a:rPr lang="de-DE" dirty="0" smtClean="0">
                <a:solidFill>
                  <a:srgbClr val="FF0000"/>
                </a:solidFill>
              </a:rPr>
              <a:t>Mit Kindern über den Tod reden und das Sterben!</a:t>
            </a:r>
            <a:endParaRPr lang="de-DE" dirty="0">
              <a:solidFill>
                <a:srgbClr val="FF0000"/>
              </a:solidFill>
            </a:endParaRPr>
          </a:p>
        </p:txBody>
      </p:sp>
    </p:spTree>
    <p:extLst>
      <p:ext uri="{BB962C8B-B14F-4D97-AF65-F5344CB8AC3E}">
        <p14:creationId xmlns:p14="http://schemas.microsoft.com/office/powerpoint/2010/main" val="2292363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49</a:t>
            </a:fld>
            <a:endParaRPr lang="de-DE"/>
          </a:p>
        </p:txBody>
      </p:sp>
      <p:pic>
        <p:nvPicPr>
          <p:cNvPr id="7" name="Grafik 6"/>
          <p:cNvPicPr>
            <a:picLocks noChangeAspect="1"/>
          </p:cNvPicPr>
          <p:nvPr/>
        </p:nvPicPr>
        <p:blipFill rotWithShape="1">
          <a:blip r:embed="rId2"/>
          <a:srcRect t="4586" r="803" b="6852"/>
          <a:stretch/>
        </p:blipFill>
        <p:spPr>
          <a:xfrm>
            <a:off x="0" y="0"/>
            <a:ext cx="8324193" cy="3247697"/>
          </a:xfrm>
          <a:prstGeom prst="rect">
            <a:avLst/>
          </a:prstGeom>
        </p:spPr>
      </p:pic>
      <p:pic>
        <p:nvPicPr>
          <p:cNvPr id="8" name="Grafik 7"/>
          <p:cNvPicPr>
            <a:picLocks noChangeAspect="1"/>
          </p:cNvPicPr>
          <p:nvPr/>
        </p:nvPicPr>
        <p:blipFill rotWithShape="1">
          <a:blip r:embed="rId3"/>
          <a:srcRect t="3540" r="2768"/>
          <a:stretch/>
        </p:blipFill>
        <p:spPr>
          <a:xfrm>
            <a:off x="0" y="3247697"/>
            <a:ext cx="8261131" cy="2986033"/>
          </a:xfrm>
          <a:prstGeom prst="rect">
            <a:avLst/>
          </a:prstGeom>
        </p:spPr>
      </p:pic>
      <p:sp>
        <p:nvSpPr>
          <p:cNvPr id="10" name="Textfeld 9"/>
          <p:cNvSpPr txBox="1"/>
          <p:nvPr/>
        </p:nvSpPr>
        <p:spPr>
          <a:xfrm rot="991236">
            <a:off x="8765628" y="2788293"/>
            <a:ext cx="2921875" cy="1107996"/>
          </a:xfrm>
          <a:prstGeom prst="rect">
            <a:avLst/>
          </a:prstGeom>
          <a:noFill/>
        </p:spPr>
        <p:txBody>
          <a:bodyPr wrap="square" rtlCol="0">
            <a:spAutoFit/>
          </a:bodyPr>
          <a:lstStyle/>
          <a:p>
            <a:r>
              <a:rPr lang="de-DE" sz="3000" b="1" dirty="0" smtClean="0">
                <a:solidFill>
                  <a:srgbClr val="FF0000"/>
                </a:solidFill>
              </a:rPr>
              <a:t>Exkurs:</a:t>
            </a:r>
            <a:endParaRPr lang="de-DE" dirty="0">
              <a:solidFill>
                <a:srgbClr val="FF0000"/>
              </a:solidFill>
            </a:endParaRPr>
          </a:p>
          <a:p>
            <a:r>
              <a:rPr lang="de-DE" dirty="0" smtClean="0">
                <a:solidFill>
                  <a:srgbClr val="FF0000"/>
                </a:solidFill>
              </a:rPr>
              <a:t>Mit Kindern über den Tod reden und das Sterben!</a:t>
            </a:r>
            <a:endParaRPr lang="de-DE" dirty="0">
              <a:solidFill>
                <a:srgbClr val="FF0000"/>
              </a:solidFill>
            </a:endParaRPr>
          </a:p>
        </p:txBody>
      </p:sp>
    </p:spTree>
    <p:extLst>
      <p:ext uri="{BB962C8B-B14F-4D97-AF65-F5344CB8AC3E}">
        <p14:creationId xmlns:p14="http://schemas.microsoft.com/office/powerpoint/2010/main" val="170251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a:srcRect t="-2918" r="17647" b="1"/>
          <a:stretch/>
        </p:blipFill>
        <p:spPr>
          <a:xfrm>
            <a:off x="9690538" y="3972910"/>
            <a:ext cx="2354317" cy="2980105"/>
          </a:xfrm>
          <a:prstGeom prst="rect">
            <a:avLst/>
          </a:prstGeom>
        </p:spPr>
      </p:pic>
      <p:sp>
        <p:nvSpPr>
          <p:cNvPr id="7" name="Textfeld 6"/>
          <p:cNvSpPr txBox="1"/>
          <p:nvPr/>
        </p:nvSpPr>
        <p:spPr>
          <a:xfrm>
            <a:off x="84082" y="0"/>
            <a:ext cx="11645463" cy="6032421"/>
          </a:xfrm>
          <a:prstGeom prst="rect">
            <a:avLst/>
          </a:prstGeom>
          <a:noFill/>
        </p:spPr>
        <p:txBody>
          <a:bodyPr wrap="square" rtlCol="0">
            <a:spAutoFit/>
          </a:bodyPr>
          <a:lstStyle/>
          <a:p>
            <a:r>
              <a:rPr lang="de-DE" sz="3000" b="1" dirty="0" smtClean="0"/>
              <a:t>Kernfragen und -anliegen dieses Vortrags:</a:t>
            </a:r>
          </a:p>
          <a:p>
            <a:pPr marL="457200" indent="-457200">
              <a:buFont typeface="+mj-lt"/>
              <a:buAutoNum type="arabicPeriod"/>
            </a:pPr>
            <a:endParaRPr lang="de-DE" sz="2000" dirty="0"/>
          </a:p>
          <a:p>
            <a:pPr marL="457200" indent="-457200">
              <a:buFont typeface="+mj-lt"/>
              <a:buAutoNum type="arabicPeriod"/>
            </a:pPr>
            <a:r>
              <a:rPr lang="de-DE" sz="2400" dirty="0" smtClean="0"/>
              <a:t>Kurzer Abriss der Entwicklungspsychologie von Kindern am konkreten Beispiel  Robert J. </a:t>
            </a:r>
            <a:r>
              <a:rPr lang="de-DE" sz="2400" dirty="0" err="1" smtClean="0"/>
              <a:t>Havighursts</a:t>
            </a:r>
            <a:r>
              <a:rPr lang="de-DE" sz="2400" dirty="0" smtClean="0"/>
              <a:t> Kategorien der entwicklungspsychologischen Aufgaben</a:t>
            </a:r>
          </a:p>
          <a:p>
            <a:pPr marL="457200" indent="-457200">
              <a:buFont typeface="+mj-lt"/>
              <a:buAutoNum type="arabicPeriod"/>
            </a:pPr>
            <a:endParaRPr lang="de-DE" sz="2400" dirty="0"/>
          </a:p>
          <a:p>
            <a:pPr marL="457200" indent="-457200">
              <a:buFont typeface="+mj-lt"/>
              <a:buAutoNum type="arabicPeriod"/>
            </a:pPr>
            <a:r>
              <a:rPr lang="de-DE" sz="2400" dirty="0" smtClean="0"/>
              <a:t>Grundbedürfnisse von Kindern am konkreten Beispiel der Konsistenztheorie von Grawe („Bedürfnistheorie“)</a:t>
            </a:r>
          </a:p>
          <a:p>
            <a:pPr marL="457200" indent="-457200">
              <a:buFont typeface="+mj-lt"/>
              <a:buAutoNum type="arabicPeriod"/>
            </a:pPr>
            <a:endParaRPr lang="de-DE" sz="2400" dirty="0"/>
          </a:p>
          <a:p>
            <a:pPr marL="457200" indent="-457200">
              <a:buFont typeface="+mj-lt"/>
              <a:buAutoNum type="arabicPeriod"/>
            </a:pPr>
            <a:r>
              <a:rPr lang="de-DE" sz="2400" dirty="0" smtClean="0"/>
              <a:t>Wie kann ich negative Gedanken/Verschlechterung der Stimmung als Folgen von Krisen (wie Unsicherheit durch den Ukraine-Krieg, Orientierungslosigkeit als Folge von </a:t>
            </a:r>
            <a:r>
              <a:rPr lang="de-DE" sz="2400" dirty="0" err="1" smtClean="0"/>
              <a:t>Fake</a:t>
            </a:r>
            <a:r>
              <a:rPr lang="de-DE" sz="2400" dirty="0" smtClean="0"/>
              <a:t> News, Verschwörungsmythen, Corona-Pandemie etc. Frühwarnzeichen) erkennen?</a:t>
            </a:r>
            <a:endParaRPr lang="de-DE" sz="2400" dirty="0"/>
          </a:p>
          <a:p>
            <a:pPr marL="457200" indent="-457200">
              <a:buFont typeface="+mj-lt"/>
              <a:buAutoNum type="arabicPeriod"/>
            </a:pPr>
            <a:endParaRPr lang="de-DE" sz="2400" dirty="0" smtClean="0"/>
          </a:p>
          <a:p>
            <a:pPr marL="457200" indent="-457200">
              <a:buFont typeface="+mj-lt"/>
              <a:buAutoNum type="arabicPeriod"/>
            </a:pPr>
            <a:r>
              <a:rPr lang="de-DE" sz="2400" dirty="0" smtClean="0"/>
              <a:t>Wie kann ich mit den Kindern über Krisen sprechen (z. B. Krieg)?</a:t>
            </a:r>
          </a:p>
          <a:p>
            <a:pPr marL="457200" indent="-457200">
              <a:buFont typeface="+mj-lt"/>
              <a:buAutoNum type="arabicPeriod"/>
            </a:pPr>
            <a:endParaRPr lang="de-DE" sz="2400" dirty="0"/>
          </a:p>
          <a:p>
            <a:pPr marL="457200" indent="-457200">
              <a:buFont typeface="+mj-lt"/>
              <a:buAutoNum type="arabicPeriod"/>
            </a:pPr>
            <a:r>
              <a:rPr lang="de-DE" sz="2400" dirty="0" smtClean="0"/>
              <a:t>Wie kann ich Kinder stark machen und Strategien zu einer verstärkten </a:t>
            </a:r>
            <a:r>
              <a:rPr lang="de-DE" sz="2400" dirty="0" err="1" smtClean="0"/>
              <a:t>Resilienzentwicklung</a:t>
            </a:r>
            <a:r>
              <a:rPr lang="de-DE" sz="2400" dirty="0" smtClean="0"/>
              <a:t> fördern?</a:t>
            </a:r>
          </a:p>
        </p:txBody>
      </p:sp>
      <p:sp>
        <p:nvSpPr>
          <p:cNvPr id="6" name="Fußzeilenplatzhalter 5"/>
          <p:cNvSpPr>
            <a:spLocks noGrp="1"/>
          </p:cNvSpPr>
          <p:nvPr>
            <p:ph type="ftr" sz="quarter" idx="11"/>
          </p:nvPr>
        </p:nvSpPr>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p:txBody>
          <a:bodyPr/>
          <a:lstStyle/>
          <a:p>
            <a:fld id="{7BEFBE1F-6FC0-42AD-AF1F-483E2C8C8FC3}" type="datetime1">
              <a:rPr lang="de-DE" smtClean="0"/>
              <a:t>03.05.2022</a:t>
            </a:fld>
            <a:endParaRPr lang="de-DE" dirty="0"/>
          </a:p>
        </p:txBody>
      </p:sp>
      <p:sp>
        <p:nvSpPr>
          <p:cNvPr id="10" name="Foliennummernplatzhalter 9"/>
          <p:cNvSpPr>
            <a:spLocks noGrp="1"/>
          </p:cNvSpPr>
          <p:nvPr>
            <p:ph type="sldNum" sz="quarter" idx="12"/>
          </p:nvPr>
        </p:nvSpPr>
        <p:spPr/>
        <p:txBody>
          <a:bodyPr/>
          <a:lstStyle/>
          <a:p>
            <a:fld id="{8415C07B-6569-4C3C-BDA9-1A67C00544B6}" type="slidenum">
              <a:rPr lang="de-DE" smtClean="0"/>
              <a:t>5</a:t>
            </a:fld>
            <a:endParaRPr lang="de-DE" dirty="0"/>
          </a:p>
        </p:txBody>
      </p:sp>
    </p:spTree>
    <p:extLst>
      <p:ext uri="{BB962C8B-B14F-4D97-AF65-F5344CB8AC3E}">
        <p14:creationId xmlns:p14="http://schemas.microsoft.com/office/powerpoint/2010/main" val="231522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50</a:t>
            </a:fld>
            <a:endParaRPr lang="de-DE"/>
          </a:p>
        </p:txBody>
      </p:sp>
      <p:sp>
        <p:nvSpPr>
          <p:cNvPr id="7" name="Rechteck 6"/>
          <p:cNvSpPr/>
          <p:nvPr/>
        </p:nvSpPr>
        <p:spPr>
          <a:xfrm>
            <a:off x="231227" y="5710019"/>
            <a:ext cx="12055366" cy="646331"/>
          </a:xfrm>
          <a:prstGeom prst="rect">
            <a:avLst/>
          </a:prstGeom>
        </p:spPr>
        <p:txBody>
          <a:bodyPr wrap="square">
            <a:spAutoFit/>
          </a:bodyPr>
          <a:lstStyle/>
          <a:p>
            <a:r>
              <a:rPr lang="de-DE" b="1" dirty="0" smtClean="0"/>
              <a:t>Quelle: </a:t>
            </a:r>
            <a:r>
              <a:rPr lang="de-DE" dirty="0" smtClean="0">
                <a:hlinkClick r:id="rId2"/>
              </a:rPr>
              <a:t>https</a:t>
            </a:r>
            <a:r>
              <a:rPr lang="de-DE" dirty="0">
                <a:hlinkClick r:id="rId2"/>
              </a:rPr>
              <a:t>://</a:t>
            </a:r>
            <a:r>
              <a:rPr lang="de-DE" dirty="0" smtClean="0">
                <a:hlinkClick r:id="rId2"/>
              </a:rPr>
              <a:t>www.planet-wissen.de/gesellschaft/tod_und_trauer/sterben/pwiediesichtderkinderaufdentod100.html</a:t>
            </a:r>
            <a:r>
              <a:rPr lang="de-DE" dirty="0" smtClean="0"/>
              <a:t> </a:t>
            </a:r>
          </a:p>
          <a:p>
            <a:r>
              <a:rPr lang="de-DE" dirty="0"/>
              <a:t> </a:t>
            </a:r>
            <a:r>
              <a:rPr lang="de-DE" dirty="0" smtClean="0"/>
              <a:t>             letzter Zugriff, Montag, 18.04.2022, 18.19 Uhr </a:t>
            </a:r>
            <a:endParaRPr lang="de-DE" dirty="0"/>
          </a:p>
        </p:txBody>
      </p:sp>
      <p:sp>
        <p:nvSpPr>
          <p:cNvPr id="8" name="Rechteck 7"/>
          <p:cNvSpPr/>
          <p:nvPr/>
        </p:nvSpPr>
        <p:spPr>
          <a:xfrm>
            <a:off x="-2628" y="-1471448"/>
            <a:ext cx="9984828" cy="7017306"/>
          </a:xfrm>
          <a:prstGeom prst="rect">
            <a:avLst/>
          </a:prstGeom>
        </p:spPr>
        <p:txBody>
          <a:bodyPr wrap="square">
            <a:spAutoFit/>
          </a:bodyPr>
          <a:lstStyle/>
          <a:p>
            <a:pPr marL="342900" indent="-342900">
              <a:buFont typeface="Arial" panose="020B0604020202020204" pitchFamily="34" charset="0"/>
              <a:buChar char="•"/>
            </a:pPr>
            <a:endParaRPr lang="de-DE" sz="3000" dirty="0"/>
          </a:p>
          <a:p>
            <a:pPr marL="342900" indent="-342900">
              <a:buFont typeface="Arial" panose="020B0604020202020204" pitchFamily="34" charset="0"/>
              <a:buChar char="•"/>
            </a:pPr>
            <a:endParaRPr lang="de-DE" sz="3000" dirty="0" smtClean="0"/>
          </a:p>
          <a:p>
            <a:pPr marL="342900" indent="-342900">
              <a:buFont typeface="Arial" panose="020B0604020202020204" pitchFamily="34" charset="0"/>
              <a:buChar char="•"/>
            </a:pPr>
            <a:endParaRPr lang="de-DE" sz="3000" dirty="0"/>
          </a:p>
          <a:p>
            <a:pPr marL="342900" indent="-342900">
              <a:buFont typeface="Arial" panose="020B0604020202020204" pitchFamily="34" charset="0"/>
              <a:buChar char="•"/>
            </a:pPr>
            <a:r>
              <a:rPr lang="de-DE" sz="3000" dirty="0" smtClean="0"/>
              <a:t>Krieg bedeutet oft auch den Tod </a:t>
            </a:r>
            <a:r>
              <a:rPr lang="de-DE" sz="3000" dirty="0"/>
              <a:t>und </a:t>
            </a:r>
            <a:r>
              <a:rPr lang="de-DE" sz="3000" dirty="0" smtClean="0"/>
              <a:t>das Sterben zu </a:t>
            </a:r>
          </a:p>
          <a:p>
            <a:pPr marL="357188"/>
            <a:r>
              <a:rPr lang="de-DE" sz="3000" dirty="0" smtClean="0"/>
              <a:t>erklären, </a:t>
            </a:r>
            <a:r>
              <a:rPr lang="de-DE" sz="3000" dirty="0"/>
              <a:t>dann ist es wichtig </a:t>
            </a:r>
            <a:r>
              <a:rPr lang="de-DE" sz="3000" dirty="0" smtClean="0"/>
              <a:t>diese Themen </a:t>
            </a:r>
            <a:r>
              <a:rPr lang="de-DE" sz="3000" dirty="0"/>
              <a:t>nicht zum </a:t>
            </a:r>
            <a:r>
              <a:rPr lang="de-DE" sz="3000" dirty="0" smtClean="0"/>
              <a:t>Tabu </a:t>
            </a:r>
          </a:p>
          <a:p>
            <a:pPr marL="357188"/>
            <a:r>
              <a:rPr lang="de-DE" sz="3000" dirty="0" smtClean="0"/>
              <a:t>zu machen und für </a:t>
            </a:r>
            <a:r>
              <a:rPr lang="de-DE" sz="3000" dirty="0"/>
              <a:t>Kinder ist der Tod oft weniger </a:t>
            </a:r>
            <a:r>
              <a:rPr lang="de-DE" sz="3000" dirty="0" smtClean="0"/>
              <a:t>drama-tisch </a:t>
            </a:r>
            <a:r>
              <a:rPr lang="de-DE" sz="3000" dirty="0"/>
              <a:t>und bedrohlich als für </a:t>
            </a:r>
            <a:r>
              <a:rPr lang="de-DE" sz="3000" dirty="0" smtClean="0"/>
              <a:t>Erwachsene</a:t>
            </a:r>
            <a:endParaRPr lang="de-DE" sz="3000" dirty="0"/>
          </a:p>
          <a:p>
            <a:pPr marL="342900" indent="-342900">
              <a:buFont typeface="Arial" panose="020B0604020202020204" pitchFamily="34" charset="0"/>
              <a:buChar char="•"/>
            </a:pPr>
            <a:endParaRPr lang="de-DE" sz="3000" dirty="0"/>
          </a:p>
          <a:p>
            <a:pPr marL="342900" indent="-342900">
              <a:buFont typeface="Arial" panose="020B0604020202020204" pitchFamily="34" charset="0"/>
              <a:buChar char="•"/>
            </a:pPr>
            <a:r>
              <a:rPr lang="de-DE" sz="3000" dirty="0"/>
              <a:t>Krieg, Tod, Sterben können Kinder </a:t>
            </a:r>
            <a:r>
              <a:rPr lang="de-DE" sz="3000" dirty="0" smtClean="0"/>
              <a:t>bis zum 6. Lebensjahr nicht </a:t>
            </a:r>
            <a:r>
              <a:rPr lang="de-DE" sz="3000" dirty="0"/>
              <a:t>zur Gänze begreifen, da ihnen das logische Denken und fluide Schlussfolgern an dieser Stelle oft aufgrund ihrer altersbedingten Entwicklung (Gehirn) noch fehlt und sie perspektivisch die Endgültigkeit und auch die Angst vor dem Sterben nicht internalisieren können und hierdurch automatisch einen Schutzmechanismus erfahren</a:t>
            </a:r>
          </a:p>
        </p:txBody>
      </p:sp>
    </p:spTree>
    <p:extLst>
      <p:ext uri="{BB962C8B-B14F-4D97-AF65-F5344CB8AC3E}">
        <p14:creationId xmlns:p14="http://schemas.microsoft.com/office/powerpoint/2010/main" val="2724334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nne 7"/>
          <p:cNvSpPr/>
          <p:nvPr/>
        </p:nvSpPr>
        <p:spPr>
          <a:xfrm>
            <a:off x="-315310" y="-199697"/>
            <a:ext cx="2617076" cy="2543503"/>
          </a:xfrm>
          <a:prstGeom prst="sun">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404649" y="856610"/>
            <a:ext cx="1177158" cy="430887"/>
          </a:xfrm>
          <a:prstGeom prst="rect">
            <a:avLst/>
          </a:prstGeom>
          <a:noFill/>
          <a:ln>
            <a:solidFill>
              <a:srgbClr val="FFC000"/>
            </a:solidFill>
          </a:ln>
        </p:spPr>
        <p:txBody>
          <a:bodyPr wrap="square" rtlCol="0">
            <a:spAutoFit/>
          </a:bodyPr>
          <a:lstStyle/>
          <a:p>
            <a:pPr algn="ctr"/>
            <a:r>
              <a:rPr lang="de-DE" sz="2200" b="1" dirty="0" err="1" smtClean="0"/>
              <a:t>Do´s</a:t>
            </a:r>
            <a:endParaRPr lang="de-DE" sz="2200" b="1" dirty="0"/>
          </a:p>
        </p:txBody>
      </p:sp>
      <p:sp>
        <p:nvSpPr>
          <p:cNvPr id="5" name="Rechteck 4"/>
          <p:cNvSpPr/>
          <p:nvPr/>
        </p:nvSpPr>
        <p:spPr>
          <a:xfrm>
            <a:off x="2301766" y="150895"/>
            <a:ext cx="8071945" cy="6186309"/>
          </a:xfrm>
          <a:prstGeom prst="rect">
            <a:avLst/>
          </a:prstGeom>
        </p:spPr>
        <p:txBody>
          <a:bodyPr wrap="square">
            <a:spAutoFit/>
          </a:bodyPr>
          <a:lstStyle/>
          <a:p>
            <a:pPr marL="342900" indent="-342900">
              <a:buFont typeface="+mj-lt"/>
              <a:buAutoNum type="arabicPeriod"/>
            </a:pPr>
            <a:r>
              <a:rPr lang="de-DE" dirty="0"/>
              <a:t>Ängste, Sorgen, Nöte ernst nehmen und nicht verharmlosen</a:t>
            </a:r>
          </a:p>
          <a:p>
            <a:pPr marL="342900" indent="-342900">
              <a:buFont typeface="+mj-lt"/>
              <a:buAutoNum type="arabicPeriod"/>
            </a:pPr>
            <a:r>
              <a:rPr lang="de-DE" dirty="0"/>
              <a:t>Kindgerecht thematisieren (Entwicklungspsychologie beachten)</a:t>
            </a:r>
          </a:p>
          <a:p>
            <a:pPr marL="342900" indent="-342900">
              <a:buFont typeface="+mj-lt"/>
              <a:buAutoNum type="arabicPeriod"/>
            </a:pPr>
            <a:r>
              <a:rPr lang="de-DE" dirty="0"/>
              <a:t>Keine blutigen, grausamen Details</a:t>
            </a:r>
          </a:p>
          <a:p>
            <a:pPr marL="342900" indent="-342900">
              <a:buFont typeface="+mj-lt"/>
              <a:buAutoNum type="arabicPeriod"/>
            </a:pPr>
            <a:r>
              <a:rPr lang="de-DE" dirty="0"/>
              <a:t>Sich Zeit nehmen und nicht zwischendurch während dem Pausenbrot </a:t>
            </a:r>
          </a:p>
          <a:p>
            <a:r>
              <a:rPr lang="de-DE" dirty="0" smtClean="0"/>
              <a:t>       schmieren ansprechen, </a:t>
            </a:r>
            <a:r>
              <a:rPr lang="de-DE" dirty="0"/>
              <a:t>oder im Schulstress am Morgen </a:t>
            </a:r>
            <a:r>
              <a:rPr lang="de-DE" dirty="0" smtClean="0"/>
              <a:t>thematisieren</a:t>
            </a:r>
            <a:endParaRPr lang="de-DE" dirty="0"/>
          </a:p>
          <a:p>
            <a:pPr marL="342900" indent="-342900">
              <a:buAutoNum type="arabicPeriod" startAt="5"/>
            </a:pPr>
            <a:r>
              <a:rPr lang="de-DE" dirty="0" smtClean="0"/>
              <a:t>Sicherheit</a:t>
            </a:r>
            <a:r>
              <a:rPr lang="de-DE" dirty="0"/>
              <a:t>, Orientierung und Bindung bieten („Fels in der Brandung sein!“ – </a:t>
            </a:r>
            <a:endParaRPr lang="de-DE" dirty="0" smtClean="0"/>
          </a:p>
          <a:p>
            <a:r>
              <a:rPr lang="de-DE" dirty="0"/>
              <a:t> </a:t>
            </a:r>
            <a:r>
              <a:rPr lang="de-DE" dirty="0" smtClean="0"/>
              <a:t>      Stichwort </a:t>
            </a:r>
            <a:r>
              <a:rPr lang="de-DE" dirty="0"/>
              <a:t>Grundbedürfnisse beachten – Grawe)</a:t>
            </a:r>
          </a:p>
          <a:p>
            <a:pPr marL="342900" indent="-342900">
              <a:buAutoNum type="arabicPeriod" startAt="6"/>
            </a:pPr>
            <a:r>
              <a:rPr lang="de-DE" dirty="0" smtClean="0"/>
              <a:t>Seine </a:t>
            </a:r>
            <a:r>
              <a:rPr lang="de-DE" dirty="0"/>
              <a:t>eigenen Sorgen als </a:t>
            </a:r>
            <a:r>
              <a:rPr lang="de-DE" dirty="0" err="1"/>
              <a:t>Erwachsene:r</a:t>
            </a:r>
            <a:r>
              <a:rPr lang="de-DE" dirty="0"/>
              <a:t> aber nicht verheimlichen, Kinder </a:t>
            </a:r>
            <a:r>
              <a:rPr lang="de-DE" dirty="0" smtClean="0"/>
              <a:t>spüren </a:t>
            </a:r>
          </a:p>
          <a:p>
            <a:r>
              <a:rPr lang="de-DE" dirty="0"/>
              <a:t> </a:t>
            </a:r>
            <a:r>
              <a:rPr lang="de-DE" dirty="0" smtClean="0"/>
              <a:t>      das </a:t>
            </a:r>
            <a:r>
              <a:rPr lang="de-DE" dirty="0"/>
              <a:t>und merken, wenn wir nicht authentisch sind</a:t>
            </a:r>
          </a:p>
          <a:p>
            <a:pPr marL="342900" indent="-342900">
              <a:buAutoNum type="arabicPeriod" startAt="7"/>
            </a:pPr>
            <a:r>
              <a:rPr lang="de-DE" dirty="0" smtClean="0"/>
              <a:t>Kindgerechte </a:t>
            </a:r>
            <a:r>
              <a:rPr lang="de-DE" dirty="0"/>
              <a:t>Suchmaschinen und Medienangebote nutzen und nicht </a:t>
            </a:r>
            <a:r>
              <a:rPr lang="de-DE" dirty="0" smtClean="0"/>
              <a:t>alleine</a:t>
            </a:r>
          </a:p>
          <a:p>
            <a:r>
              <a:rPr lang="de-DE" dirty="0"/>
              <a:t> </a:t>
            </a:r>
            <a:r>
              <a:rPr lang="de-DE" dirty="0" smtClean="0"/>
              <a:t>     dem </a:t>
            </a:r>
            <a:r>
              <a:rPr lang="de-DE" dirty="0"/>
              <a:t>Bildmaterial aussetzen</a:t>
            </a:r>
          </a:p>
          <a:p>
            <a:pPr marL="342900" indent="-342900">
              <a:buAutoNum type="arabicPeriod" startAt="8"/>
            </a:pPr>
            <a:r>
              <a:rPr lang="de-DE" dirty="0" smtClean="0"/>
              <a:t>Nicht </a:t>
            </a:r>
            <a:r>
              <a:rPr lang="de-DE" dirty="0"/>
              <a:t>abends vor dem unmittelbaren zu Bett gehen darüber sprechen </a:t>
            </a:r>
            <a:r>
              <a:rPr lang="de-DE" dirty="0" smtClean="0"/>
              <a:t>–</a:t>
            </a:r>
          </a:p>
          <a:p>
            <a:r>
              <a:rPr lang="de-DE" dirty="0"/>
              <a:t> </a:t>
            </a:r>
            <a:r>
              <a:rPr lang="de-DE" dirty="0" smtClean="0"/>
              <a:t>      Kinderpsyche </a:t>
            </a:r>
            <a:r>
              <a:rPr lang="de-DE" dirty="0"/>
              <a:t>regeneriert sich in der REM-Schlafphase (Stichwort: Albträume)</a:t>
            </a:r>
          </a:p>
          <a:p>
            <a:r>
              <a:rPr lang="de-DE" dirty="0" smtClean="0"/>
              <a:t>9.   Als </a:t>
            </a:r>
            <a:r>
              <a:rPr lang="de-DE" dirty="0"/>
              <a:t>Fachkraft daher auch Eltern fragen und informieren, bevor über </a:t>
            </a:r>
            <a:r>
              <a:rPr lang="de-DE" dirty="0" smtClean="0"/>
              <a:t>Krieg </a:t>
            </a:r>
          </a:p>
          <a:p>
            <a:r>
              <a:rPr lang="de-DE" dirty="0"/>
              <a:t> </a:t>
            </a:r>
            <a:r>
              <a:rPr lang="de-DE" dirty="0" smtClean="0"/>
              <a:t>     </a:t>
            </a:r>
            <a:r>
              <a:rPr lang="de-DE" dirty="0"/>
              <a:t>gesprochen werden soll – das OK holen, Eltern haben das Recht das zu wissen </a:t>
            </a:r>
            <a:endParaRPr lang="de-DE" dirty="0" smtClean="0"/>
          </a:p>
          <a:p>
            <a:r>
              <a:rPr lang="de-DE" dirty="0"/>
              <a:t> </a:t>
            </a:r>
            <a:r>
              <a:rPr lang="de-DE" dirty="0" smtClean="0"/>
              <a:t>    (</a:t>
            </a:r>
            <a:r>
              <a:rPr lang="de-DE" dirty="0"/>
              <a:t>Elterliche Sorge)</a:t>
            </a:r>
          </a:p>
          <a:p>
            <a:r>
              <a:rPr lang="de-DE" dirty="0" smtClean="0"/>
              <a:t>10. Immer </a:t>
            </a:r>
            <a:r>
              <a:rPr lang="de-DE" dirty="0"/>
              <a:t>wieder Mut, Hoffnung, Perspektiven und Zukunft in den Fokus setzen – </a:t>
            </a:r>
            <a:endParaRPr lang="de-DE" dirty="0" smtClean="0"/>
          </a:p>
          <a:p>
            <a:r>
              <a:rPr lang="de-DE" dirty="0"/>
              <a:t> </a:t>
            </a:r>
            <a:r>
              <a:rPr lang="de-DE" dirty="0" smtClean="0"/>
              <a:t>     aktiviert </a:t>
            </a:r>
            <a:r>
              <a:rPr lang="de-DE" dirty="0"/>
              <a:t>die Ressourcen und Resilienz der Kinder</a:t>
            </a:r>
          </a:p>
          <a:p>
            <a:pPr marL="273050" indent="-273050"/>
            <a:r>
              <a:rPr lang="de-DE" dirty="0" smtClean="0"/>
              <a:t>11. Selbstwirksamkeit </a:t>
            </a:r>
            <a:r>
              <a:rPr lang="de-DE" dirty="0"/>
              <a:t>der Kinder stärken – Ideen für gemeinsame </a:t>
            </a:r>
            <a:r>
              <a:rPr lang="de-DE" dirty="0" smtClean="0"/>
              <a:t> Spendenaktivitäten </a:t>
            </a:r>
            <a:r>
              <a:rPr lang="de-DE" dirty="0"/>
              <a:t>oder ähnliches thematisieren z. B. </a:t>
            </a:r>
            <a:r>
              <a:rPr lang="de-DE" dirty="0" smtClean="0"/>
              <a:t>einen Hofflohmarkt organisieren, </a:t>
            </a:r>
            <a:r>
              <a:rPr lang="de-DE" dirty="0"/>
              <a:t>Spielzeuge ausmisten und verkaufen oder einen Kuchenverkauf zu Gunsten der betroffenen Menschen in der Ukraine veranstalten!</a:t>
            </a:r>
          </a:p>
        </p:txBody>
      </p:sp>
      <p:sp>
        <p:nvSpPr>
          <p:cNvPr id="13" name="Fußzeilenplatzhalter 4"/>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4" name="Datumsplatzhalter 3"/>
          <p:cNvSpPr>
            <a:spLocks noGrp="1"/>
          </p:cNvSpPr>
          <p:nvPr>
            <p:ph type="dt" sz="half" idx="10"/>
          </p:nvPr>
        </p:nvSpPr>
        <p:spPr>
          <a:xfrm>
            <a:off x="838200" y="6356350"/>
            <a:ext cx="2743200" cy="365125"/>
          </a:xfrm>
        </p:spPr>
        <p:txBody>
          <a:bodyPr/>
          <a:lstStyle/>
          <a:p>
            <a:fld id="{5CC1ABD9-9F18-4DC9-A64D-DBEA5FE2B63F}" type="datetime1">
              <a:rPr lang="de-DE" smtClean="0"/>
              <a:t>03.05.2022</a:t>
            </a:fld>
            <a:endParaRPr lang="de-DE"/>
          </a:p>
        </p:txBody>
      </p:sp>
    </p:spTree>
    <p:extLst>
      <p:ext uri="{BB962C8B-B14F-4D97-AF65-F5344CB8AC3E}">
        <p14:creationId xmlns:p14="http://schemas.microsoft.com/office/powerpoint/2010/main" val="31133719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52</a:t>
            </a:fld>
            <a:endParaRPr lang="de-DE"/>
          </a:p>
        </p:txBody>
      </p:sp>
      <p:sp>
        <p:nvSpPr>
          <p:cNvPr id="7" name="Textfeld 6"/>
          <p:cNvSpPr txBox="1"/>
          <p:nvPr/>
        </p:nvSpPr>
        <p:spPr>
          <a:xfrm>
            <a:off x="0" y="10510"/>
            <a:ext cx="11288110" cy="6247864"/>
          </a:xfrm>
          <a:prstGeom prst="rect">
            <a:avLst/>
          </a:prstGeom>
          <a:noFill/>
        </p:spPr>
        <p:txBody>
          <a:bodyPr wrap="square" rtlCol="0">
            <a:spAutoFit/>
          </a:bodyPr>
          <a:lstStyle/>
          <a:p>
            <a:r>
              <a:rPr lang="de-DE" sz="2500" b="1" dirty="0" smtClean="0"/>
              <a:t>Buch- und Literaturempfehlung zum kostenlosen Download:</a:t>
            </a:r>
          </a:p>
          <a:p>
            <a:endParaRPr lang="de-DE" sz="2500" dirty="0"/>
          </a:p>
          <a:p>
            <a:r>
              <a:rPr lang="de-DE" sz="2500" dirty="0" smtClean="0"/>
              <a:t>„Das Kind und seine Befreiung vom Schatten der großen, großen Angst“ – </a:t>
            </a:r>
          </a:p>
          <a:p>
            <a:endParaRPr lang="de-DE" sz="2500" dirty="0"/>
          </a:p>
          <a:p>
            <a:r>
              <a:rPr lang="de-DE" sz="2500" dirty="0" smtClean="0"/>
              <a:t>Ein Bilderbuch für Flüchtlingsfamilien und ihre </a:t>
            </a:r>
            <a:r>
              <a:rPr lang="de-DE" sz="2500" dirty="0" err="1" smtClean="0"/>
              <a:t>Unterstützer:innen</a:t>
            </a:r>
            <a:endParaRPr lang="de-DE" sz="2500" dirty="0" smtClean="0"/>
          </a:p>
          <a:p>
            <a:endParaRPr lang="de-DE" sz="2500" dirty="0"/>
          </a:p>
          <a:p>
            <a:r>
              <a:rPr lang="de-DE" sz="2500" b="1" dirty="0" smtClean="0"/>
              <a:t>Unter:</a:t>
            </a:r>
          </a:p>
          <a:p>
            <a:endParaRPr lang="de-DE" sz="2500" dirty="0"/>
          </a:p>
          <a:p>
            <a:r>
              <a:rPr lang="de-DE" sz="2500" dirty="0" smtClean="0">
                <a:hlinkClick r:id="rId2"/>
              </a:rPr>
              <a:t>https://susannestein.de/trauma-bilderbuch/</a:t>
            </a:r>
            <a:r>
              <a:rPr lang="de-DE" sz="2500" dirty="0" smtClean="0"/>
              <a:t>  </a:t>
            </a:r>
            <a:r>
              <a:rPr lang="de-DE" sz="2500" b="1" dirty="0" smtClean="0"/>
              <a:t>zu finden!</a:t>
            </a:r>
          </a:p>
          <a:p>
            <a:endParaRPr lang="de-DE" sz="2500" dirty="0" smtClean="0"/>
          </a:p>
          <a:p>
            <a:r>
              <a:rPr lang="de-DE" sz="2500" dirty="0" smtClean="0"/>
              <a:t>Buch in </a:t>
            </a:r>
            <a:r>
              <a:rPr lang="de-DE" sz="2500" b="1" dirty="0" smtClean="0"/>
              <a:t>14 Sprachen zum kostenlosen Download </a:t>
            </a:r>
            <a:r>
              <a:rPr lang="de-DE" sz="2500" dirty="0" smtClean="0"/>
              <a:t>unter obiger Seite zu finden u. a. in </a:t>
            </a:r>
            <a:r>
              <a:rPr lang="de-DE" sz="2500" b="1" dirty="0" smtClean="0"/>
              <a:t>Farsi, Ukrainisch, Russisch, Hebräisch…</a:t>
            </a:r>
          </a:p>
          <a:p>
            <a:endParaRPr lang="de-DE" sz="2500" b="1" dirty="0"/>
          </a:p>
          <a:p>
            <a:r>
              <a:rPr lang="de-DE" sz="2500" b="1" dirty="0" smtClean="0"/>
              <a:t>In Deutsch unter:</a:t>
            </a:r>
          </a:p>
          <a:p>
            <a:endParaRPr lang="de-DE" sz="2500" dirty="0"/>
          </a:p>
          <a:p>
            <a:r>
              <a:rPr lang="de-DE" sz="2500" dirty="0" smtClean="0">
                <a:hlinkClick r:id="rId3"/>
              </a:rPr>
              <a:t>https://susannestein.de/downloads/trauma-Bilderbuch-deutsch-2022.pdf</a:t>
            </a:r>
            <a:r>
              <a:rPr lang="de-DE" sz="2500" dirty="0" smtClean="0"/>
              <a:t> </a:t>
            </a:r>
            <a:endParaRPr lang="de-DE" sz="2500" dirty="0"/>
          </a:p>
        </p:txBody>
      </p:sp>
    </p:spTree>
    <p:extLst>
      <p:ext uri="{BB962C8B-B14F-4D97-AF65-F5344CB8AC3E}">
        <p14:creationId xmlns:p14="http://schemas.microsoft.com/office/powerpoint/2010/main" val="2221088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53</a:t>
            </a:fld>
            <a:endParaRPr lang="de-DE"/>
          </a:p>
        </p:txBody>
      </p:sp>
      <p:sp>
        <p:nvSpPr>
          <p:cNvPr id="7" name="Textfeld 6"/>
          <p:cNvSpPr txBox="1"/>
          <p:nvPr/>
        </p:nvSpPr>
        <p:spPr>
          <a:xfrm>
            <a:off x="557048" y="1008993"/>
            <a:ext cx="9921766" cy="2862322"/>
          </a:xfrm>
          <a:prstGeom prst="rect">
            <a:avLst/>
          </a:prstGeom>
          <a:noFill/>
        </p:spPr>
        <p:txBody>
          <a:bodyPr wrap="square" rtlCol="0">
            <a:spAutoFit/>
          </a:bodyPr>
          <a:lstStyle/>
          <a:p>
            <a:r>
              <a:rPr lang="de-DE" sz="5000" dirty="0" smtClean="0"/>
              <a:t>Wir gucken mal rein zusammen…</a:t>
            </a:r>
          </a:p>
          <a:p>
            <a:r>
              <a:rPr lang="de-DE" sz="5000" dirty="0" smtClean="0"/>
              <a:t>In das Buch…</a:t>
            </a:r>
          </a:p>
          <a:p>
            <a:endParaRPr lang="de-DE" sz="5000" dirty="0"/>
          </a:p>
          <a:p>
            <a:r>
              <a:rPr lang="de-DE" sz="3000" dirty="0" smtClean="0"/>
              <a:t>=&gt; Noch Zeit ist!</a:t>
            </a:r>
            <a:endParaRPr lang="de-DE" sz="3000" dirty="0"/>
          </a:p>
        </p:txBody>
      </p:sp>
    </p:spTree>
    <p:extLst>
      <p:ext uri="{BB962C8B-B14F-4D97-AF65-F5344CB8AC3E}">
        <p14:creationId xmlns:p14="http://schemas.microsoft.com/office/powerpoint/2010/main" val="3877855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Foliennummernplatzhalter 5"/>
          <p:cNvSpPr>
            <a:spLocks noGrp="1"/>
          </p:cNvSpPr>
          <p:nvPr>
            <p:ph type="sldNum" sz="quarter" idx="12"/>
          </p:nvPr>
        </p:nvSpPr>
        <p:spPr/>
        <p:txBody>
          <a:bodyPr/>
          <a:lstStyle/>
          <a:p>
            <a:fld id="{8415C07B-6569-4C3C-BDA9-1A67C00544B6}" type="slidenum">
              <a:rPr lang="de-DE" smtClean="0"/>
              <a:t>54</a:t>
            </a:fld>
            <a:endParaRPr lang="de-DE"/>
          </a:p>
        </p:txBody>
      </p:sp>
      <p:sp>
        <p:nvSpPr>
          <p:cNvPr id="8" name="Textfeld 7"/>
          <p:cNvSpPr txBox="1"/>
          <p:nvPr/>
        </p:nvSpPr>
        <p:spPr>
          <a:xfrm>
            <a:off x="325821" y="746234"/>
            <a:ext cx="1271751" cy="369332"/>
          </a:xfrm>
          <a:prstGeom prst="rect">
            <a:avLst/>
          </a:prstGeom>
          <a:noFill/>
        </p:spPr>
        <p:txBody>
          <a:bodyPr wrap="square" rtlCol="0">
            <a:spAutoFit/>
          </a:bodyPr>
          <a:lstStyle/>
          <a:p>
            <a:r>
              <a:rPr lang="de-DE" dirty="0" smtClean="0"/>
              <a:t>Don´ </a:t>
            </a:r>
            <a:r>
              <a:rPr lang="de-DE" dirty="0" err="1" smtClean="0"/>
              <a:t>ts</a:t>
            </a:r>
            <a:r>
              <a:rPr lang="de-DE" dirty="0" smtClean="0"/>
              <a:t> </a:t>
            </a:r>
            <a:endParaRPr lang="de-DE" dirty="0"/>
          </a:p>
        </p:txBody>
      </p:sp>
      <p:sp>
        <p:nvSpPr>
          <p:cNvPr id="7" name="Gewitterblitz 6"/>
          <p:cNvSpPr/>
          <p:nvPr/>
        </p:nvSpPr>
        <p:spPr>
          <a:xfrm rot="550349">
            <a:off x="-211731" y="95538"/>
            <a:ext cx="2689568" cy="37907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252248" y="746234"/>
            <a:ext cx="1345324" cy="400110"/>
          </a:xfrm>
          <a:prstGeom prst="rect">
            <a:avLst/>
          </a:prstGeom>
          <a:noFill/>
        </p:spPr>
        <p:txBody>
          <a:bodyPr wrap="square" rtlCol="0">
            <a:spAutoFit/>
          </a:bodyPr>
          <a:lstStyle/>
          <a:p>
            <a:pPr algn="ctr"/>
            <a:r>
              <a:rPr lang="de-DE" sz="2000" b="1" dirty="0" err="1" smtClean="0"/>
              <a:t>Don´ts</a:t>
            </a:r>
            <a:r>
              <a:rPr lang="de-DE" sz="2000" b="1" dirty="0" smtClean="0"/>
              <a:t> </a:t>
            </a:r>
            <a:endParaRPr lang="de-DE" sz="2000" b="1" dirty="0"/>
          </a:p>
        </p:txBody>
      </p:sp>
      <p:sp>
        <p:nvSpPr>
          <p:cNvPr id="11" name="Rechteck 10"/>
          <p:cNvSpPr/>
          <p:nvPr/>
        </p:nvSpPr>
        <p:spPr>
          <a:xfrm>
            <a:off x="1671145" y="0"/>
            <a:ext cx="8050925" cy="6740307"/>
          </a:xfrm>
          <a:prstGeom prst="rect">
            <a:avLst/>
          </a:prstGeom>
        </p:spPr>
        <p:txBody>
          <a:bodyPr wrap="square">
            <a:spAutoFit/>
          </a:bodyPr>
          <a:lstStyle/>
          <a:p>
            <a:pPr marL="342900" indent="-342900">
              <a:buAutoNum type="arabicPeriod"/>
            </a:pPr>
            <a:r>
              <a:rPr lang="de-DE" dirty="0" smtClean="0"/>
              <a:t>Gespräche </a:t>
            </a:r>
            <a:r>
              <a:rPr lang="de-DE" dirty="0"/>
              <a:t>über Krisen, Krieg, gefährliche Ereignisse immer mit genügend Zeit einplanen, nie zwischen Tür und Angel, nicht vor der Schule, wenn Stress </a:t>
            </a:r>
            <a:r>
              <a:rPr lang="de-DE" dirty="0" smtClean="0"/>
              <a:t>ist!</a:t>
            </a:r>
          </a:p>
          <a:p>
            <a:pPr marL="342900" indent="-342900">
              <a:buAutoNum type="arabicPeriod"/>
            </a:pPr>
            <a:r>
              <a:rPr lang="de-DE" dirty="0" smtClean="0"/>
              <a:t>Zeit nehmen!</a:t>
            </a:r>
          </a:p>
          <a:p>
            <a:pPr marL="342900" indent="-342900">
              <a:buAutoNum type="arabicPeriod"/>
            </a:pPr>
            <a:r>
              <a:rPr lang="de-DE" dirty="0" smtClean="0"/>
              <a:t>Ängste nicht klein reden oder ernst nehmen, und Sätze wie „Du brauchst keine Angst haben“ vermeiden. Es ist wichtig und gut, dass Kinder a.) ihre Gefühle wahrnehmen und b.) auch gegenüber Bezugspersonen zum Ausdruck bringen können =&gt; ein sehr wichtiger Prädiktor für eine gute psychische Gesundheit und weniger Prävalenz für psychische Erkrankungen!</a:t>
            </a:r>
          </a:p>
          <a:p>
            <a:pPr marL="342900" indent="-342900">
              <a:buAutoNum type="arabicPeriod"/>
            </a:pPr>
            <a:r>
              <a:rPr lang="de-DE" dirty="0" smtClean="0"/>
              <a:t>Ungeeignete Medienangebote oder Kinder mit die Abendnachrichten gucken lassen.</a:t>
            </a:r>
          </a:p>
          <a:p>
            <a:pPr marL="342900" indent="-342900">
              <a:buAutoNum type="arabicPeriod"/>
            </a:pPr>
            <a:r>
              <a:rPr lang="de-DE" dirty="0" smtClean="0"/>
              <a:t>Kinder unbeaufsichtigt in den Sozialen Netzwerken Videos oder ähnliche Nachrichten über den Krieg sehen lassen!</a:t>
            </a:r>
          </a:p>
          <a:p>
            <a:pPr marL="342900" indent="-342900">
              <a:buAutoNum type="arabicPeriod"/>
            </a:pPr>
            <a:r>
              <a:rPr lang="de-DE" dirty="0" smtClean="0"/>
              <a:t>Kinder vor dem zu Bett gehen oder in den wichtigen Ressourcen auffüllenden Momenten vom Krieg erzählen!</a:t>
            </a:r>
          </a:p>
          <a:p>
            <a:pPr marL="342900" indent="-342900">
              <a:buAutoNum type="arabicPeriod"/>
            </a:pPr>
            <a:r>
              <a:rPr lang="de-DE" dirty="0" smtClean="0"/>
              <a:t>Freizeit, schöne Momente und Genuss und Ressourcenzeiten versuchen von Kriegserzählungen und Nachrichten freizuhalten!</a:t>
            </a:r>
          </a:p>
          <a:p>
            <a:pPr marL="342900" indent="-342900">
              <a:buAutoNum type="arabicPeriod"/>
            </a:pPr>
            <a:r>
              <a:rPr lang="de-DE" dirty="0" smtClean="0"/>
              <a:t>Unnötige Details den Kindern berichten</a:t>
            </a:r>
          </a:p>
          <a:p>
            <a:pPr marL="342900" indent="-342900">
              <a:buAutoNum type="arabicPeriod"/>
            </a:pPr>
            <a:r>
              <a:rPr lang="de-DE" dirty="0" smtClean="0"/>
              <a:t>Ohne Not und Anfrage kleineren Kindern vom Krieg präventiv erzählen – wenn dann auf Nachfrage</a:t>
            </a:r>
          </a:p>
          <a:p>
            <a:pPr marL="342900" indent="-342900">
              <a:buAutoNum type="arabicPeriod"/>
            </a:pPr>
            <a:r>
              <a:rPr lang="de-DE" dirty="0" smtClean="0"/>
              <a:t>Am besten abgestimmt mit den Fachkräften in den Betreuungs- und Bildungsreinrichtungen an die Thematisierung herangehen, da Kinder Orientierung und Kontrolle sowie Sicherheit und Bindung brauchen (Stichwort: Grundbedürfnisse) und bei unterschiedlichen Herangehensweisen verunsichert werden!</a:t>
            </a:r>
            <a:endParaRPr lang="de-DE" dirty="0"/>
          </a:p>
        </p:txBody>
      </p:sp>
    </p:spTree>
    <p:extLst>
      <p:ext uri="{BB962C8B-B14F-4D97-AF65-F5344CB8AC3E}">
        <p14:creationId xmlns:p14="http://schemas.microsoft.com/office/powerpoint/2010/main" val="904708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0" y="-65033"/>
            <a:ext cx="10515600" cy="1325563"/>
          </a:xfrm>
        </p:spPr>
        <p:txBody>
          <a:bodyPr>
            <a:noAutofit/>
          </a:bodyPr>
          <a:lstStyle/>
          <a:p>
            <a:r>
              <a:rPr lang="de-DE" sz="3000" b="1" dirty="0" smtClean="0">
                <a:latin typeface="+mn-lt"/>
              </a:rPr>
              <a:t>5. Wie </a:t>
            </a:r>
            <a:r>
              <a:rPr lang="de-DE" sz="3000" b="1" dirty="0">
                <a:latin typeface="+mn-lt"/>
              </a:rPr>
              <a:t>kann ich Kinder stark machen und Strategien zu einer </a:t>
            </a:r>
            <a:r>
              <a:rPr lang="de-DE" sz="3000" b="1" dirty="0" smtClean="0">
                <a:latin typeface="+mn-lt"/>
              </a:rPr>
              <a:t/>
            </a:r>
            <a:br>
              <a:rPr lang="de-DE" sz="3000" b="1" dirty="0" smtClean="0">
                <a:latin typeface="+mn-lt"/>
              </a:rPr>
            </a:br>
            <a:r>
              <a:rPr lang="de-DE" sz="3000" b="1" dirty="0">
                <a:latin typeface="+mn-lt"/>
              </a:rPr>
              <a:t> </a:t>
            </a:r>
            <a:r>
              <a:rPr lang="de-DE" sz="3000" b="1" dirty="0" smtClean="0">
                <a:latin typeface="+mn-lt"/>
              </a:rPr>
              <a:t>    verstärkten </a:t>
            </a:r>
            <a:r>
              <a:rPr lang="de-DE" sz="3000" b="1" dirty="0" err="1">
                <a:latin typeface="+mn-lt"/>
              </a:rPr>
              <a:t>Resilienzentwicklung</a:t>
            </a:r>
            <a:r>
              <a:rPr lang="de-DE" sz="3000" b="1" dirty="0">
                <a:latin typeface="+mn-lt"/>
              </a:rPr>
              <a:t> fördern?</a:t>
            </a:r>
            <a:br>
              <a:rPr lang="de-DE" sz="3000" b="1" dirty="0">
                <a:latin typeface="+mn-lt"/>
              </a:rPr>
            </a:br>
            <a:endParaRPr lang="de-DE" sz="3000" b="1" dirty="0">
              <a:latin typeface="+mn-lt"/>
            </a:endParaRPr>
          </a:p>
        </p:txBody>
      </p:sp>
      <p:sp>
        <p:nvSpPr>
          <p:cNvPr id="10" name="Inhaltsplatzhalter 9"/>
          <p:cNvSpPr>
            <a:spLocks noGrp="1"/>
          </p:cNvSpPr>
          <p:nvPr>
            <p:ph idx="1"/>
          </p:nvPr>
        </p:nvSpPr>
        <p:spPr>
          <a:xfrm>
            <a:off x="599090" y="1082566"/>
            <a:ext cx="10754710" cy="5094397"/>
          </a:xfrm>
        </p:spPr>
        <p:txBody>
          <a:bodyPr>
            <a:normAutofit fontScale="92500" lnSpcReduction="20000"/>
          </a:bodyPr>
          <a:lstStyle/>
          <a:p>
            <a:r>
              <a:rPr lang="de-DE" sz="3200" dirty="0" smtClean="0"/>
              <a:t>Aus der </a:t>
            </a:r>
            <a:r>
              <a:rPr lang="de-DE" sz="3200" dirty="0" err="1" smtClean="0"/>
              <a:t>Resilienzforschung</a:t>
            </a:r>
            <a:r>
              <a:rPr lang="de-DE" sz="3200" dirty="0" smtClean="0"/>
              <a:t> weiß man, dass je länger eine Krise dauert, desto wichtiger wird die Resilienz – also langfristig wirkende Widerstandskraft gegen Herausforderungen und Risiken wie Corona</a:t>
            </a:r>
          </a:p>
          <a:p>
            <a:pPr marL="0" indent="0">
              <a:buNone/>
            </a:pPr>
            <a:endParaRPr lang="de-DE" sz="3200" dirty="0" smtClean="0"/>
          </a:p>
          <a:p>
            <a:r>
              <a:rPr lang="de-DE" sz="3200" dirty="0" smtClean="0"/>
              <a:t>Beim Aufbau/Förderung von Resilienz sind die individuellen Ressourcen der Kinder und Jugendlichen einzubeziehen sowie die persönliche Entwicklungsgeschichte (Familien-)Anamnese, (genetische) Dispositionen, stabile Bindungserfahrungen, Bezugspersonen, Stärken und besondere Fähigkeiten</a:t>
            </a:r>
          </a:p>
          <a:p>
            <a:endParaRPr lang="de-DE" dirty="0" smtClean="0"/>
          </a:p>
          <a:p>
            <a:r>
              <a:rPr lang="de-DE" b="1" dirty="0" smtClean="0"/>
              <a:t>Quelle:</a:t>
            </a:r>
            <a:endParaRPr lang="de-DE" b="1" dirty="0" smtClean="0">
              <a:hlinkClick r:id="rId2"/>
            </a:endParaRPr>
          </a:p>
          <a:p>
            <a:pPr marL="0" indent="0">
              <a:buNone/>
            </a:pPr>
            <a:r>
              <a:rPr lang="de-DE" dirty="0" err="1" smtClean="0">
                <a:hlinkClick r:id="rId2"/>
              </a:rPr>
              <a:t>Resilienzforschung</a:t>
            </a:r>
            <a:r>
              <a:rPr lang="de-DE" dirty="0" smtClean="0">
                <a:hlinkClick r:id="rId2"/>
              </a:rPr>
              <a:t> </a:t>
            </a:r>
            <a:r>
              <a:rPr lang="de-DE" dirty="0">
                <a:hlinkClick r:id="rId2"/>
              </a:rPr>
              <a:t>- Persönlichkeitsentwicklung (entwicklung-der-persoenlichkeit.de</a:t>
            </a:r>
            <a:r>
              <a:rPr lang="de-DE" dirty="0" smtClean="0">
                <a:hlinkClick r:id="rId2"/>
              </a:rPr>
              <a:t>)</a:t>
            </a:r>
            <a:r>
              <a:rPr lang="de-DE" dirty="0" smtClean="0"/>
              <a:t>, Mittwoch 13.10.2021, 11.46 Uhr</a:t>
            </a:r>
          </a:p>
          <a:p>
            <a:endParaRPr lang="de-DE" dirty="0" smtClean="0"/>
          </a:p>
          <a:p>
            <a:endParaRPr lang="de-DE" dirty="0"/>
          </a:p>
        </p:txBody>
      </p:sp>
      <p:sp>
        <p:nvSpPr>
          <p:cNvPr id="6" name="Fußzeilenplatzhalter 5"/>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7" name="Datumsplatzhalter 6"/>
          <p:cNvSpPr>
            <a:spLocks noGrp="1"/>
          </p:cNvSpPr>
          <p:nvPr>
            <p:ph type="dt" sz="half" idx="10"/>
          </p:nvPr>
        </p:nvSpPr>
        <p:spPr/>
        <p:txBody>
          <a:bodyPr/>
          <a:lstStyle/>
          <a:p>
            <a:fld id="{B11A0F47-9EB6-433D-927B-F3C4695C3DA5}" type="datetime1">
              <a:rPr lang="de-DE" smtClean="0"/>
              <a:t>03.05.2022</a:t>
            </a:fld>
            <a:endParaRPr lang="de-DE"/>
          </a:p>
        </p:txBody>
      </p:sp>
      <p:sp>
        <p:nvSpPr>
          <p:cNvPr id="8" name="Foliennummernplatzhalter 7"/>
          <p:cNvSpPr>
            <a:spLocks noGrp="1"/>
          </p:cNvSpPr>
          <p:nvPr>
            <p:ph type="sldNum" sz="quarter" idx="12"/>
          </p:nvPr>
        </p:nvSpPr>
        <p:spPr/>
        <p:txBody>
          <a:bodyPr/>
          <a:lstStyle/>
          <a:p>
            <a:fld id="{8415C07B-6569-4C3C-BDA9-1A67C00544B6}" type="slidenum">
              <a:rPr lang="de-DE" smtClean="0"/>
              <a:t>55</a:t>
            </a:fld>
            <a:endParaRPr lang="de-DE"/>
          </a:p>
        </p:txBody>
      </p:sp>
    </p:spTree>
    <p:extLst>
      <p:ext uri="{BB962C8B-B14F-4D97-AF65-F5344CB8AC3E}">
        <p14:creationId xmlns:p14="http://schemas.microsoft.com/office/powerpoint/2010/main" val="5426705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C778895-1913-4202-99AE-AC95B10FFD75}"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56</a:t>
            </a:fld>
            <a:endParaRPr lang="de-DE"/>
          </a:p>
        </p:txBody>
      </p:sp>
      <p:sp>
        <p:nvSpPr>
          <p:cNvPr id="8" name="Rechteck 7"/>
          <p:cNvSpPr/>
          <p:nvPr/>
        </p:nvSpPr>
        <p:spPr>
          <a:xfrm>
            <a:off x="2890346" y="1488428"/>
            <a:ext cx="6096000" cy="3847207"/>
          </a:xfrm>
          <a:prstGeom prst="rect">
            <a:avLst/>
          </a:prstGeom>
        </p:spPr>
        <p:txBody>
          <a:bodyPr>
            <a:spAutoFit/>
          </a:bodyPr>
          <a:lstStyle/>
          <a:p>
            <a:pPr algn="ctr"/>
            <a:r>
              <a:rPr lang="de-DE" sz="3200" dirty="0" smtClean="0">
                <a:solidFill>
                  <a:srgbClr val="333333"/>
                </a:solidFill>
                <a:latin typeface="-apple-system"/>
              </a:rPr>
              <a:t>„Man </a:t>
            </a:r>
            <a:r>
              <a:rPr lang="de-DE" sz="3200" dirty="0">
                <a:solidFill>
                  <a:srgbClr val="333333"/>
                </a:solidFill>
                <a:latin typeface="-apple-system"/>
              </a:rPr>
              <a:t>sieht nur mit dem Herzen gut, das Wesentliche ist für die Augen unsichtbar.“ </a:t>
            </a:r>
            <a:r>
              <a:rPr lang="de-DE" sz="3000" dirty="0"/>
              <a:t/>
            </a:r>
            <a:br>
              <a:rPr lang="de-DE" sz="3000" dirty="0"/>
            </a:br>
            <a:r>
              <a:rPr lang="de-DE" sz="3000" dirty="0"/>
              <a:t/>
            </a:r>
            <a:br>
              <a:rPr lang="de-DE" sz="3000" dirty="0"/>
            </a:br>
            <a:r>
              <a:rPr lang="de-DE" sz="3000" dirty="0">
                <a:solidFill>
                  <a:srgbClr val="333333"/>
                </a:solidFill>
              </a:rPr>
              <a:t>—  Antoine de Saint-Exupéry, </a:t>
            </a:r>
          </a:p>
          <a:p>
            <a:pPr algn="ctr"/>
            <a:r>
              <a:rPr lang="de-DE" sz="3000" dirty="0">
                <a:solidFill>
                  <a:srgbClr val="333333"/>
                </a:solidFill>
              </a:rPr>
              <a:t> Der kleine Prinz</a:t>
            </a:r>
            <a:r>
              <a:rPr lang="de-DE" dirty="0"/>
              <a:t/>
            </a:r>
            <a:br>
              <a:rPr lang="de-DE" dirty="0"/>
            </a:br>
            <a:r>
              <a:rPr lang="de-DE" dirty="0"/>
              <a:t/>
            </a:r>
            <a:br>
              <a:rPr lang="de-DE" dirty="0"/>
            </a:br>
            <a:r>
              <a:rPr lang="de-DE" sz="1100" dirty="0">
                <a:solidFill>
                  <a:srgbClr val="333333"/>
                </a:solidFill>
                <a:latin typeface="-apple-system"/>
              </a:rPr>
              <a:t>Quelle: </a:t>
            </a:r>
            <a:r>
              <a:rPr lang="de-DE" sz="1100" dirty="0">
                <a:solidFill>
                  <a:srgbClr val="333333"/>
                </a:solidFill>
                <a:latin typeface="-apple-system"/>
                <a:hlinkClick r:id="rId2"/>
              </a:rPr>
              <a:t>https://beruhmte-zitate.de/sammlungen/1343/beliebte-zitate-aus-der-kleine-prinz-von-antoine-de-saint-exupery/</a:t>
            </a:r>
            <a:r>
              <a:rPr lang="de-DE" sz="1100" dirty="0">
                <a:solidFill>
                  <a:srgbClr val="333333"/>
                </a:solidFill>
                <a:latin typeface="-apple-system"/>
              </a:rPr>
              <a:t> letzter Zugriff: Freitag, 22.04.2022, 16.45 Uhr</a:t>
            </a:r>
            <a:endParaRPr lang="de-DE" sz="1100" dirty="0"/>
          </a:p>
          <a:p>
            <a:endParaRPr lang="de-DE" dirty="0"/>
          </a:p>
        </p:txBody>
      </p:sp>
    </p:spTree>
    <p:extLst>
      <p:ext uri="{BB962C8B-B14F-4D97-AF65-F5344CB8AC3E}">
        <p14:creationId xmlns:p14="http://schemas.microsoft.com/office/powerpoint/2010/main" val="1622607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262758" y="1257966"/>
            <a:ext cx="9144000" cy="2387600"/>
          </a:xfrm>
        </p:spPr>
        <p:txBody>
          <a:bodyPr/>
          <a:lstStyle/>
          <a:p>
            <a:r>
              <a:rPr lang="de-DE" dirty="0"/>
              <a:t>Konkrete Ideen für die </a:t>
            </a:r>
            <a:r>
              <a:rPr lang="de-DE" dirty="0" smtClean="0"/>
              <a:t>Arbeit in Kinderbetreuungseinrichtungen…?!</a:t>
            </a:r>
            <a:endParaRPr lang="de-DE" dirty="0"/>
          </a:p>
        </p:txBody>
      </p:sp>
      <p:sp>
        <p:nvSpPr>
          <p:cNvPr id="7" name="Textfeld 6"/>
          <p:cNvSpPr txBox="1"/>
          <p:nvPr/>
        </p:nvSpPr>
        <p:spPr>
          <a:xfrm rot="20822622">
            <a:off x="8185996" y="1163624"/>
            <a:ext cx="7147034" cy="1477328"/>
          </a:xfrm>
          <a:prstGeom prst="rect">
            <a:avLst/>
          </a:prstGeom>
          <a:noFill/>
        </p:spPr>
        <p:txBody>
          <a:bodyPr wrap="square" rtlCol="0">
            <a:spAutoFit/>
          </a:bodyPr>
          <a:lstStyle/>
          <a:p>
            <a:r>
              <a:rPr lang="de-DE" dirty="0">
                <a:solidFill>
                  <a:srgbClr val="7030A0"/>
                </a:solidFill>
              </a:rPr>
              <a:t>Was sind Ihre Erfahrungen?</a:t>
            </a:r>
          </a:p>
          <a:p>
            <a:r>
              <a:rPr lang="de-DE" dirty="0">
                <a:solidFill>
                  <a:srgbClr val="7030A0"/>
                </a:solidFill>
              </a:rPr>
              <a:t>Ideen?</a:t>
            </a:r>
          </a:p>
          <a:p>
            <a:r>
              <a:rPr lang="de-DE" dirty="0">
                <a:solidFill>
                  <a:srgbClr val="7030A0"/>
                </a:solidFill>
              </a:rPr>
              <a:t>Was konnten Sie gut umsetzen?</a:t>
            </a:r>
          </a:p>
          <a:p>
            <a:endParaRPr lang="de-DE" dirty="0"/>
          </a:p>
          <a:p>
            <a:endParaRPr lang="de-DE" dirty="0"/>
          </a:p>
        </p:txBody>
      </p:sp>
      <p:sp>
        <p:nvSpPr>
          <p:cNvPr id="8" name="Textfeld 7"/>
          <p:cNvSpPr txBox="1"/>
          <p:nvPr/>
        </p:nvSpPr>
        <p:spPr>
          <a:xfrm>
            <a:off x="3102792" y="4416164"/>
            <a:ext cx="3820522" cy="1477328"/>
          </a:xfrm>
          <a:prstGeom prst="rect">
            <a:avLst/>
          </a:prstGeom>
          <a:noFill/>
        </p:spPr>
        <p:txBody>
          <a:bodyPr wrap="square" rtlCol="0">
            <a:spAutoFit/>
          </a:bodyPr>
          <a:lstStyle/>
          <a:p>
            <a:r>
              <a:rPr lang="de-DE" dirty="0" smtClean="0">
                <a:solidFill>
                  <a:schemeClr val="accent6"/>
                </a:solidFill>
              </a:rPr>
              <a:t>ELTERNTALK der Aktion Jugendschutz vorschlagen – oder andere Initiativen für Eltern zum gegenseiteigen Austauschen </a:t>
            </a:r>
            <a:r>
              <a:rPr lang="de-DE" dirty="0">
                <a:solidFill>
                  <a:schemeClr val="accent6"/>
                </a:solidFill>
              </a:rPr>
              <a:t>anbieten: </a:t>
            </a:r>
            <a:r>
              <a:rPr lang="de-DE" dirty="0">
                <a:solidFill>
                  <a:schemeClr val="accent6"/>
                </a:solidFill>
                <a:hlinkClick r:id="rId2"/>
              </a:rPr>
              <a:t>https://</a:t>
            </a:r>
            <a:r>
              <a:rPr lang="de-DE" dirty="0" smtClean="0">
                <a:solidFill>
                  <a:schemeClr val="accent6"/>
                </a:solidFill>
                <a:hlinkClick r:id="rId2"/>
              </a:rPr>
              <a:t>www.elterntalk.net/login.php</a:t>
            </a:r>
            <a:r>
              <a:rPr lang="de-DE" dirty="0" smtClean="0">
                <a:solidFill>
                  <a:schemeClr val="accent6"/>
                </a:solidFill>
              </a:rPr>
              <a:t> </a:t>
            </a:r>
            <a:endParaRPr lang="de-DE" dirty="0">
              <a:solidFill>
                <a:schemeClr val="accent6"/>
              </a:solidFill>
            </a:endParaRPr>
          </a:p>
        </p:txBody>
      </p:sp>
      <p:sp>
        <p:nvSpPr>
          <p:cNvPr id="9" name="Textfeld 8"/>
          <p:cNvSpPr txBox="1"/>
          <p:nvPr/>
        </p:nvSpPr>
        <p:spPr>
          <a:xfrm>
            <a:off x="262758" y="147962"/>
            <a:ext cx="6915807" cy="1754326"/>
          </a:xfrm>
          <a:prstGeom prst="rect">
            <a:avLst/>
          </a:prstGeom>
          <a:noFill/>
        </p:spPr>
        <p:txBody>
          <a:bodyPr wrap="square" rtlCol="0">
            <a:spAutoFit/>
          </a:bodyPr>
          <a:lstStyle/>
          <a:p>
            <a:r>
              <a:rPr lang="de-DE" dirty="0"/>
              <a:t>Stellen Sie die </a:t>
            </a:r>
            <a:r>
              <a:rPr lang="de-DE" dirty="0" smtClean="0"/>
              <a:t>Möglichkeit sicher, </a:t>
            </a:r>
            <a:r>
              <a:rPr lang="de-DE" dirty="0"/>
              <a:t>dass </a:t>
            </a:r>
            <a:r>
              <a:rPr lang="de-DE" dirty="0" smtClean="0"/>
              <a:t>Kinder </a:t>
            </a:r>
            <a:r>
              <a:rPr lang="de-DE" dirty="0"/>
              <a:t>sehen, sie sind nicht alleine mit den Sorgen, Nöten und Ängsten – es geht vielen so und das eint und gibt in der Unsicherheit, Sicherheit und Kontrolle sowie Anschluss</a:t>
            </a:r>
            <a:r>
              <a:rPr lang="de-DE" dirty="0" smtClean="0"/>
              <a:t>! Das wichtigste für emotionale Stabilität – ernst nehmen in der Bedürftig- und Befindlichkeit und der inneren Wahrnehmung der Kinder!</a:t>
            </a:r>
            <a:endParaRPr lang="de-DE" dirty="0"/>
          </a:p>
        </p:txBody>
      </p:sp>
      <p:sp>
        <p:nvSpPr>
          <p:cNvPr id="4" name="Textfeld 3"/>
          <p:cNvSpPr txBox="1"/>
          <p:nvPr/>
        </p:nvSpPr>
        <p:spPr>
          <a:xfrm>
            <a:off x="4456386" y="2938836"/>
            <a:ext cx="3279227" cy="1477328"/>
          </a:xfrm>
          <a:prstGeom prst="rect">
            <a:avLst/>
          </a:prstGeom>
          <a:noFill/>
        </p:spPr>
        <p:txBody>
          <a:bodyPr wrap="square" rtlCol="0">
            <a:spAutoFit/>
          </a:bodyPr>
          <a:lstStyle/>
          <a:p>
            <a:r>
              <a:rPr lang="de-DE" dirty="0">
                <a:solidFill>
                  <a:srgbClr val="FF0000"/>
                </a:solidFill>
              </a:rPr>
              <a:t>Wie können Sie Achtsamkeit und Stabilität vermitteln? Achtsamkeitsübungen, Ressourcenorientierte Übungen</a:t>
            </a:r>
          </a:p>
          <a:p>
            <a:r>
              <a:rPr lang="de-DE" dirty="0" err="1">
                <a:solidFill>
                  <a:srgbClr val="FF0000"/>
                </a:solidFill>
              </a:rPr>
              <a:t>Resilienzförderung</a:t>
            </a:r>
            <a:r>
              <a:rPr lang="de-DE" dirty="0">
                <a:solidFill>
                  <a:srgbClr val="FF0000"/>
                </a:solidFill>
              </a:rPr>
              <a:t>…</a:t>
            </a:r>
          </a:p>
        </p:txBody>
      </p:sp>
      <p:sp>
        <p:nvSpPr>
          <p:cNvPr id="5" name="Textfeld 4"/>
          <p:cNvSpPr txBox="1"/>
          <p:nvPr/>
        </p:nvSpPr>
        <p:spPr>
          <a:xfrm>
            <a:off x="7920103" y="5321243"/>
            <a:ext cx="4483952" cy="1477328"/>
          </a:xfrm>
          <a:prstGeom prst="rect">
            <a:avLst/>
          </a:prstGeom>
          <a:noFill/>
        </p:spPr>
        <p:txBody>
          <a:bodyPr wrap="square" rtlCol="0">
            <a:spAutoFit/>
          </a:bodyPr>
          <a:lstStyle/>
          <a:p>
            <a:r>
              <a:rPr lang="de-DE" dirty="0" smtClean="0">
                <a:solidFill>
                  <a:srgbClr val="FFC000"/>
                </a:solidFill>
              </a:rPr>
              <a:t>Psychische Belastungen, selbstverletzendes Verhalten wie z. B. Kopf gegen die Wand schlagen etc. gibt es auch schon im Kindesalter…kann Ausdruck von emotionaler Überforderung sein </a:t>
            </a:r>
            <a:endParaRPr lang="de-DE" dirty="0">
              <a:solidFill>
                <a:srgbClr val="FFC000"/>
              </a:solidFill>
            </a:endParaRPr>
          </a:p>
        </p:txBody>
      </p:sp>
      <p:sp>
        <p:nvSpPr>
          <p:cNvPr id="6" name="Textfeld 5"/>
          <p:cNvSpPr txBox="1"/>
          <p:nvPr/>
        </p:nvSpPr>
        <p:spPr>
          <a:xfrm>
            <a:off x="109425" y="5611966"/>
            <a:ext cx="2932386" cy="1200329"/>
          </a:xfrm>
          <a:prstGeom prst="rect">
            <a:avLst/>
          </a:prstGeom>
          <a:noFill/>
        </p:spPr>
        <p:txBody>
          <a:bodyPr wrap="square" rtlCol="0">
            <a:spAutoFit/>
          </a:bodyPr>
          <a:lstStyle/>
          <a:p>
            <a:r>
              <a:rPr lang="de-DE" dirty="0" smtClean="0">
                <a:solidFill>
                  <a:srgbClr val="00B0F0"/>
                </a:solidFill>
              </a:rPr>
              <a:t>Selbsthilfegruppen für Eltern </a:t>
            </a:r>
            <a:r>
              <a:rPr lang="de-DE" dirty="0">
                <a:solidFill>
                  <a:srgbClr val="00B0F0"/>
                </a:solidFill>
              </a:rPr>
              <a:t>zum Thema Psychische </a:t>
            </a:r>
            <a:r>
              <a:rPr lang="de-DE" dirty="0" smtClean="0">
                <a:solidFill>
                  <a:srgbClr val="00B0F0"/>
                </a:solidFill>
              </a:rPr>
              <a:t>Belastung/Krisen/Krieg</a:t>
            </a:r>
            <a:endParaRPr lang="de-DE" dirty="0">
              <a:solidFill>
                <a:srgbClr val="00B0F0"/>
              </a:solidFill>
            </a:endParaRPr>
          </a:p>
          <a:p>
            <a:r>
              <a:rPr lang="de-DE" dirty="0">
                <a:solidFill>
                  <a:srgbClr val="00B0F0"/>
                </a:solidFill>
              </a:rPr>
              <a:t>Implementieren!</a:t>
            </a:r>
          </a:p>
        </p:txBody>
      </p:sp>
      <p:sp>
        <p:nvSpPr>
          <p:cNvPr id="11" name="Textfeld 10"/>
          <p:cNvSpPr txBox="1"/>
          <p:nvPr/>
        </p:nvSpPr>
        <p:spPr>
          <a:xfrm rot="20729493">
            <a:off x="262758" y="3410958"/>
            <a:ext cx="3216166" cy="1200329"/>
          </a:xfrm>
          <a:prstGeom prst="rect">
            <a:avLst/>
          </a:prstGeom>
          <a:noFill/>
        </p:spPr>
        <p:txBody>
          <a:bodyPr wrap="square" rtlCol="0">
            <a:spAutoFit/>
          </a:bodyPr>
          <a:lstStyle/>
          <a:p>
            <a:r>
              <a:rPr lang="de-DE" dirty="0" smtClean="0">
                <a:solidFill>
                  <a:schemeClr val="accent2">
                    <a:lumMod val="75000"/>
                  </a:schemeClr>
                </a:solidFill>
              </a:rPr>
              <a:t>Kindgerechte und altersadäquate Psychoedukation </a:t>
            </a:r>
            <a:r>
              <a:rPr lang="de-DE" dirty="0">
                <a:solidFill>
                  <a:schemeClr val="accent2">
                    <a:lumMod val="75000"/>
                  </a:schemeClr>
                </a:solidFill>
              </a:rPr>
              <a:t>anbieten – ist wichtiger Teil der Heilung/des Annehmens!</a:t>
            </a:r>
          </a:p>
        </p:txBody>
      </p:sp>
      <p:sp>
        <p:nvSpPr>
          <p:cNvPr id="10" name="Textfeld 9"/>
          <p:cNvSpPr txBox="1"/>
          <p:nvPr/>
        </p:nvSpPr>
        <p:spPr>
          <a:xfrm rot="766802">
            <a:off x="9023397" y="2836773"/>
            <a:ext cx="3167743" cy="2308324"/>
          </a:xfrm>
          <a:prstGeom prst="rect">
            <a:avLst/>
          </a:prstGeom>
          <a:noFill/>
        </p:spPr>
        <p:txBody>
          <a:bodyPr wrap="square" rtlCol="0">
            <a:spAutoFit/>
          </a:bodyPr>
          <a:lstStyle/>
          <a:p>
            <a:r>
              <a:rPr lang="de-DE" dirty="0" smtClean="0">
                <a:solidFill>
                  <a:srgbClr val="F169DA"/>
                </a:solidFill>
              </a:rPr>
              <a:t>Gerade in unsicheren Zeiten – bieten sie Kindern Kontrolle, Orientierung und Sicherheit – z. B. durch vorausschauende Planbarkeit (Plakate aufhängen mit geplanten Vorhaben – Wenn Sprache fehlt mit Icons und Piktogrammen…)</a:t>
            </a:r>
            <a:endParaRPr lang="de-DE" dirty="0">
              <a:solidFill>
                <a:srgbClr val="F169DA"/>
              </a:solidFill>
            </a:endParaRPr>
          </a:p>
        </p:txBody>
      </p:sp>
      <p:sp>
        <p:nvSpPr>
          <p:cNvPr id="12"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13" name="Datumsplatzhalter 8"/>
          <p:cNvSpPr>
            <a:spLocks noGrp="1"/>
          </p:cNvSpPr>
          <p:nvPr>
            <p:ph type="dt" sz="half" idx="10"/>
          </p:nvPr>
        </p:nvSpPr>
        <p:spPr>
          <a:xfrm>
            <a:off x="2206399" y="6492875"/>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602843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l="7962" r="9098" b="15370"/>
          <a:stretch/>
        </p:blipFill>
        <p:spPr>
          <a:xfrm>
            <a:off x="3314702" y="1"/>
            <a:ext cx="5188168" cy="6411309"/>
          </a:xfrm>
          <a:prstGeom prst="rect">
            <a:avLst/>
          </a:prstGeom>
        </p:spPr>
      </p:pic>
      <p:sp>
        <p:nvSpPr>
          <p:cNvPr id="6" name="Rechteck 5">
            <a:extLst>
              <a:ext uri="{FF2B5EF4-FFF2-40B4-BE49-F238E27FC236}">
                <a16:creationId xmlns:a16="http://schemas.microsoft.com/office/drawing/2014/main" id="{E4D78532-66D1-444F-BB32-DB0595B7F830}"/>
              </a:ext>
            </a:extLst>
          </p:cNvPr>
          <p:cNvSpPr/>
          <p:nvPr/>
        </p:nvSpPr>
        <p:spPr>
          <a:xfrm>
            <a:off x="8248625" y="2390488"/>
            <a:ext cx="2926080" cy="1277273"/>
          </a:xfrm>
          <a:prstGeom prst="rect">
            <a:avLst/>
          </a:prstGeom>
        </p:spPr>
        <p:txBody>
          <a:bodyPr wrap="square">
            <a:spAutoFit/>
          </a:bodyPr>
          <a:lstStyle/>
          <a:p>
            <a:pPr>
              <a:spcBef>
                <a:spcPts val="0"/>
              </a:spcBef>
              <a:spcAft>
                <a:spcPts val="600"/>
              </a:spcAft>
              <a:buClr>
                <a:srgbClr val="23A092"/>
              </a:buClr>
              <a:buSzPct val="80000"/>
            </a:pPr>
            <a:r>
              <a:rPr lang="de-DE" kern="0" dirty="0"/>
              <a:t>Gudrun Görlitz, Psychotherapie für Kinder und Jugendliche </a:t>
            </a:r>
          </a:p>
          <a:p>
            <a:pPr>
              <a:spcBef>
                <a:spcPts val="0"/>
              </a:spcBef>
              <a:spcAft>
                <a:spcPts val="600"/>
              </a:spcAft>
              <a:buClr>
                <a:srgbClr val="23A092"/>
              </a:buClr>
              <a:buSzPct val="80000"/>
            </a:pPr>
            <a:r>
              <a:rPr lang="de-DE" kern="0" dirty="0"/>
              <a:t>„Gefühle ABC“</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4279759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l="297" t="3178" r="758" b="2171"/>
          <a:stretch/>
        </p:blipFill>
        <p:spPr>
          <a:xfrm>
            <a:off x="3065940" y="4398"/>
            <a:ext cx="5811360" cy="6351952"/>
          </a:xfrm>
          <a:prstGeom prst="rect">
            <a:avLst/>
          </a:prstGeom>
        </p:spPr>
      </p:pic>
      <p:sp>
        <p:nvSpPr>
          <p:cNvPr id="6" name="Rechteck 5">
            <a:extLst>
              <a:ext uri="{FF2B5EF4-FFF2-40B4-BE49-F238E27FC236}">
                <a16:creationId xmlns:a16="http://schemas.microsoft.com/office/drawing/2014/main" id="{F97AB251-D1FB-463B-BC02-FBE774498D8E}"/>
              </a:ext>
            </a:extLst>
          </p:cNvPr>
          <p:cNvSpPr/>
          <p:nvPr/>
        </p:nvSpPr>
        <p:spPr>
          <a:xfrm>
            <a:off x="592880" y="1875583"/>
            <a:ext cx="2926080" cy="2462213"/>
          </a:xfrm>
          <a:prstGeom prst="rect">
            <a:avLst/>
          </a:prstGeom>
        </p:spPr>
        <p:txBody>
          <a:bodyPr wrap="square">
            <a:spAutoFit/>
          </a:bodyPr>
          <a:lstStyle/>
          <a:p>
            <a:pPr>
              <a:spcBef>
                <a:spcPts val="0"/>
              </a:spcBef>
              <a:spcAft>
                <a:spcPts val="600"/>
              </a:spcAft>
              <a:buClr>
                <a:srgbClr val="23A092"/>
              </a:buClr>
              <a:buSzPct val="80000"/>
            </a:pPr>
            <a:r>
              <a:rPr lang="de-DE" kern="0" dirty="0"/>
              <a:t>Gudrun Görlitz, Psychotherapie für Kinder und Jugendliche </a:t>
            </a:r>
          </a:p>
          <a:p>
            <a:pPr>
              <a:spcBef>
                <a:spcPts val="0"/>
              </a:spcBef>
              <a:spcAft>
                <a:spcPts val="600"/>
              </a:spcAft>
              <a:buClr>
                <a:srgbClr val="23A092"/>
              </a:buClr>
              <a:buSzPct val="80000"/>
            </a:pPr>
            <a:r>
              <a:rPr lang="de-DE" kern="0" dirty="0"/>
              <a:t>„Katzengefühle“</a:t>
            </a:r>
          </a:p>
          <a:p>
            <a:pPr>
              <a:spcBef>
                <a:spcPts val="0"/>
              </a:spcBef>
              <a:spcAft>
                <a:spcPts val="600"/>
              </a:spcAft>
              <a:buClr>
                <a:srgbClr val="23A092"/>
              </a:buClr>
              <a:buSzPct val="80000"/>
            </a:pPr>
            <a:endParaRPr lang="de-DE" kern="0" dirty="0" err="1"/>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69717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0" y="0"/>
            <a:ext cx="9690538" cy="1015663"/>
          </a:xfrm>
          <a:prstGeom prst="rect">
            <a:avLst/>
          </a:prstGeom>
          <a:noFill/>
        </p:spPr>
        <p:txBody>
          <a:bodyPr wrap="square" rtlCol="0">
            <a:spAutoFit/>
          </a:bodyPr>
          <a:lstStyle/>
          <a:p>
            <a:pPr marL="514350" indent="-514350">
              <a:buAutoNum type="arabicPeriod"/>
            </a:pPr>
            <a:r>
              <a:rPr lang="de-DE" sz="3000" b="1" dirty="0" smtClean="0"/>
              <a:t>Entwicklungspsychologische Grundlagen –  Krisen wie: Corona, Krieg, </a:t>
            </a:r>
            <a:r>
              <a:rPr lang="de-DE" sz="3000" b="1" dirty="0" err="1" smtClean="0"/>
              <a:t>Fake</a:t>
            </a:r>
            <a:r>
              <a:rPr lang="de-DE" sz="3000" b="1" dirty="0" smtClean="0"/>
              <a:t> News und Verschwörungsmythen…</a:t>
            </a:r>
            <a:endParaRPr lang="de-DE" sz="3000" b="1" dirty="0"/>
          </a:p>
        </p:txBody>
      </p:sp>
      <p:sp>
        <p:nvSpPr>
          <p:cNvPr id="9" name="Textfeld 8"/>
          <p:cNvSpPr txBox="1"/>
          <p:nvPr/>
        </p:nvSpPr>
        <p:spPr>
          <a:xfrm>
            <a:off x="0" y="1015663"/>
            <a:ext cx="11655972" cy="5801588"/>
          </a:xfrm>
          <a:prstGeom prst="rect">
            <a:avLst/>
          </a:prstGeom>
          <a:noFill/>
        </p:spPr>
        <p:txBody>
          <a:bodyPr wrap="square" rtlCol="0">
            <a:spAutoFit/>
          </a:bodyPr>
          <a:lstStyle/>
          <a:p>
            <a:pPr marL="285750" indent="-285750">
              <a:buFontTx/>
              <a:buChar char="-"/>
            </a:pPr>
            <a:r>
              <a:rPr lang="de-DE" sz="2300" b="1" dirty="0"/>
              <a:t>v</a:t>
            </a:r>
            <a:r>
              <a:rPr lang="de-DE" sz="2300" b="1" dirty="0" smtClean="0"/>
              <a:t>erunsichern Kinder und Jugendliche</a:t>
            </a:r>
            <a:r>
              <a:rPr lang="de-DE" sz="2300" dirty="0" smtClean="0"/>
              <a:t>, da sie qua ihrer </a:t>
            </a:r>
            <a:r>
              <a:rPr lang="de-DE" sz="2300" b="1" dirty="0" smtClean="0"/>
              <a:t>entwicklungspsycho-</a:t>
            </a:r>
          </a:p>
          <a:p>
            <a:pPr marL="273050"/>
            <a:r>
              <a:rPr lang="de-DE" sz="2300" b="1" dirty="0" smtClean="0"/>
              <a:t>logischen Aufgaben </a:t>
            </a:r>
            <a:r>
              <a:rPr lang="de-DE" sz="2300" dirty="0" smtClean="0"/>
              <a:t>oft noch nicht </a:t>
            </a:r>
            <a:r>
              <a:rPr lang="de-DE" sz="2300" b="1" dirty="0" smtClean="0"/>
              <a:t>die Langfristigkeit </a:t>
            </a:r>
            <a:r>
              <a:rPr lang="de-DE" sz="2300" dirty="0" smtClean="0"/>
              <a:t>und den </a:t>
            </a:r>
            <a:r>
              <a:rPr lang="de-DE" sz="2300" b="1" dirty="0" smtClean="0"/>
              <a:t>Wahrheitsgehalt der Informationen/Aussagen/Zustände ermessen</a:t>
            </a:r>
            <a:r>
              <a:rPr lang="de-DE" sz="2300" dirty="0" smtClean="0"/>
              <a:t> können und sich an </a:t>
            </a:r>
            <a:r>
              <a:rPr lang="de-DE" sz="2300" b="1" dirty="0" smtClean="0"/>
              <a:t>erwachsenen Vorbildern </a:t>
            </a:r>
            <a:r>
              <a:rPr lang="de-DE" sz="2300" dirty="0" smtClean="0"/>
              <a:t>aus der analogen oder digitalen Welt </a:t>
            </a:r>
            <a:r>
              <a:rPr lang="de-DE" sz="2300" b="1" dirty="0" smtClean="0"/>
              <a:t>orientieren</a:t>
            </a:r>
            <a:r>
              <a:rPr lang="de-DE" sz="2300" dirty="0" smtClean="0"/>
              <a:t> (müssen), um ihre </a:t>
            </a:r>
            <a:r>
              <a:rPr lang="de-DE" sz="2300" b="1" dirty="0" smtClean="0"/>
              <a:t>Entwicklung zu sichern </a:t>
            </a:r>
            <a:r>
              <a:rPr lang="de-DE" sz="2300" dirty="0" smtClean="0"/>
              <a:t>und nicht zu regredieren </a:t>
            </a:r>
            <a:r>
              <a:rPr lang="de-DE" dirty="0" smtClean="0"/>
              <a:t>(siehe auch später Bedürfnistheorie Grawe et al, interaktionistische Entwicklungstheorien wie </a:t>
            </a:r>
            <a:r>
              <a:rPr lang="de-DE" dirty="0" err="1" smtClean="0"/>
              <a:t>Havighurst</a:t>
            </a:r>
            <a:r>
              <a:rPr lang="de-DE" dirty="0" smtClean="0"/>
              <a:t>, Watson, Skinner, Lernen am Modell nach Bandura…)</a:t>
            </a:r>
          </a:p>
          <a:p>
            <a:pPr marL="285750" indent="-285750">
              <a:buFontTx/>
              <a:buChar char="-"/>
            </a:pPr>
            <a:endParaRPr lang="de-DE" dirty="0" smtClean="0"/>
          </a:p>
          <a:p>
            <a:pPr marL="285750" indent="-285750">
              <a:buFontTx/>
              <a:buChar char="-"/>
            </a:pPr>
            <a:r>
              <a:rPr lang="de-DE" sz="2300" dirty="0"/>
              <a:t>j</a:t>
            </a:r>
            <a:r>
              <a:rPr lang="de-DE" sz="2300" dirty="0" smtClean="0"/>
              <a:t>e nach Kognition, emotionaler, sozialer, kultureller Intelligenz, Milieuzugehörigkeit, </a:t>
            </a:r>
            <a:r>
              <a:rPr lang="de-DE" sz="2300" b="1" dirty="0" smtClean="0"/>
              <a:t>existentieller Sicherheit und Zukunftsperspektive </a:t>
            </a:r>
            <a:r>
              <a:rPr lang="de-DE" sz="2300" dirty="0" smtClean="0"/>
              <a:t>können sich </a:t>
            </a:r>
            <a:r>
              <a:rPr lang="de-DE" sz="2300" b="1" dirty="0" smtClean="0"/>
              <a:t>Krisen unterschiedlich auswirken </a:t>
            </a:r>
            <a:r>
              <a:rPr lang="de-DE" sz="2300" dirty="0" smtClean="0"/>
              <a:t>und Einstellungen zur Rolle in der Gesellschaft verändern </a:t>
            </a:r>
            <a:r>
              <a:rPr lang="de-DE" dirty="0" smtClean="0"/>
              <a:t>(interaktionistische Entwicklungstheorie, Umwelt-Individuum-Bezug nach obigen Entwicklungstheoretikern)</a:t>
            </a:r>
          </a:p>
          <a:p>
            <a:pPr marL="285750" indent="-285750">
              <a:buFontTx/>
              <a:buChar char="-"/>
            </a:pPr>
            <a:endParaRPr lang="de-DE" dirty="0"/>
          </a:p>
          <a:p>
            <a:pPr marL="285750" indent="-285750">
              <a:buFontTx/>
              <a:buChar char="-"/>
            </a:pPr>
            <a:r>
              <a:rPr lang="de-DE" sz="2300" b="1" dirty="0" smtClean="0"/>
              <a:t>Jeder Mensch </a:t>
            </a:r>
            <a:r>
              <a:rPr lang="de-DE" sz="2300" dirty="0" smtClean="0"/>
              <a:t>strebt in </a:t>
            </a:r>
            <a:r>
              <a:rPr lang="de-DE" sz="2300" b="1" dirty="0" smtClean="0"/>
              <a:t>unsicheren Zeiten Sicherheit, Orientierung und Kontrolle </a:t>
            </a:r>
            <a:r>
              <a:rPr lang="de-DE" sz="2300" dirty="0" smtClean="0"/>
              <a:t>an, sowie </a:t>
            </a:r>
            <a:r>
              <a:rPr lang="de-DE" sz="2300" b="1" dirty="0" smtClean="0"/>
              <a:t>Bindung</a:t>
            </a:r>
            <a:r>
              <a:rPr lang="de-DE" sz="2300" dirty="0" smtClean="0"/>
              <a:t> – neben weiteren Grundbedürfnissen </a:t>
            </a:r>
            <a:r>
              <a:rPr lang="de-DE" dirty="0" smtClean="0"/>
              <a:t>(siehe Grawe, Maslow, Rogers…) </a:t>
            </a:r>
            <a:r>
              <a:rPr lang="de-DE" sz="2300" dirty="0" smtClean="0"/>
              <a:t>– und manchmal sind </a:t>
            </a:r>
            <a:r>
              <a:rPr lang="de-DE" sz="2300" b="1" dirty="0" err="1" smtClean="0"/>
              <a:t>Fake</a:t>
            </a:r>
            <a:r>
              <a:rPr lang="de-DE" sz="2300" b="1" dirty="0" smtClean="0"/>
              <a:t> News und Verschwörungsmythen (auch zum Krieg) leichter zu glauben</a:t>
            </a:r>
            <a:r>
              <a:rPr lang="de-DE" sz="2300" dirty="0" smtClean="0"/>
              <a:t>, da sie Erfüllung eben dieser Grundbedürfnisse suggerieren und komplexere Wahrheiten weitestgehend negieren</a:t>
            </a:r>
            <a:endParaRPr lang="de-DE" dirty="0"/>
          </a:p>
        </p:txBody>
      </p:sp>
      <p:sp>
        <p:nvSpPr>
          <p:cNvPr id="6" name="Fußzeilenplatzhalter 5"/>
          <p:cNvSpPr>
            <a:spLocks noGrp="1"/>
          </p:cNvSpPr>
          <p:nvPr>
            <p:ph type="ftr" sz="quarter" idx="11"/>
          </p:nvPr>
        </p:nvSpPr>
        <p:spPr>
          <a:xfrm>
            <a:off x="4028090" y="6408902"/>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1594945" y="6415821"/>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0737301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771619" y="1169882"/>
            <a:ext cx="2528615" cy="4659264"/>
          </a:xfrm>
          <a:prstGeom prst="rect">
            <a:avLst/>
          </a:prstGeom>
        </p:spPr>
      </p:pic>
      <p:sp>
        <p:nvSpPr>
          <p:cNvPr id="6" name="Textfeld 5"/>
          <p:cNvSpPr txBox="1"/>
          <p:nvPr/>
        </p:nvSpPr>
        <p:spPr bwMode="auto">
          <a:xfrm>
            <a:off x="0" y="97147"/>
            <a:ext cx="7194322" cy="461665"/>
          </a:xfrm>
          <a:prstGeom prst="rect">
            <a:avLst/>
          </a:prstGeom>
          <a:solidFill>
            <a:schemeClr val="bg1"/>
          </a:solidFill>
          <a:ln w="12700">
            <a:solidFill>
              <a:schemeClr val="accent1"/>
            </a:solidFill>
          </a:ln>
          <a:effectLst/>
        </p:spPr>
        <p:txBody>
          <a:bodyPr vert="horz" wrap="square" lIns="91440" tIns="45720" rIns="91440" bIns="45720" numCol="1" rtlCol="0" anchor="t" anchorCtr="0" compatLnSpc="1">
            <a:prstTxWarp prst="textNoShape">
              <a:avLst/>
            </a:prstTxWarp>
            <a:spAutoFit/>
          </a:bodyPr>
          <a:lstStyle/>
          <a:p>
            <a:pPr fontAlgn="base">
              <a:spcAft>
                <a:spcPts val="600"/>
              </a:spcAft>
              <a:buClr>
                <a:srgbClr val="23A092"/>
              </a:buClr>
              <a:buSzPct val="80000"/>
            </a:pPr>
            <a:r>
              <a:rPr lang="de-DE" sz="2400" b="1" kern="0" dirty="0"/>
              <a:t>Literatur </a:t>
            </a:r>
            <a:r>
              <a:rPr lang="de-DE" sz="2400" b="1" kern="0" dirty="0" smtClean="0"/>
              <a:t>für insbesondere Kinder…</a:t>
            </a:r>
            <a:endParaRPr lang="de-DE" sz="2400" b="1" kern="0" dirty="0"/>
          </a:p>
        </p:txBody>
      </p:sp>
      <p:sp>
        <p:nvSpPr>
          <p:cNvPr id="7" name="Rechteck 6">
            <a:extLst>
              <a:ext uri="{FF2B5EF4-FFF2-40B4-BE49-F238E27FC236}">
                <a16:creationId xmlns:a16="http://schemas.microsoft.com/office/drawing/2014/main" id="{C93B7204-F922-4B64-9101-7C79DD5EB170}"/>
              </a:ext>
            </a:extLst>
          </p:cNvPr>
          <p:cNvSpPr/>
          <p:nvPr/>
        </p:nvSpPr>
        <p:spPr>
          <a:xfrm>
            <a:off x="3701520" y="873520"/>
            <a:ext cx="5954526" cy="646331"/>
          </a:xfrm>
          <a:prstGeom prst="rect">
            <a:avLst/>
          </a:prstGeom>
        </p:spPr>
        <p:txBody>
          <a:bodyPr wrap="square">
            <a:spAutoFit/>
          </a:bodyPr>
          <a:lstStyle/>
          <a:p>
            <a:r>
              <a:rPr lang="de-DE" dirty="0"/>
              <a:t>Belz-Literatur zum Thema Motivation, Emotionen und </a:t>
            </a:r>
            <a:r>
              <a:rPr lang="de-DE" dirty="0" smtClean="0"/>
              <a:t>Selbstwert, kindgerechte Zugänge… </a:t>
            </a:r>
            <a:r>
              <a:rPr lang="de-DE" dirty="0"/>
              <a:t>z. B. </a:t>
            </a:r>
          </a:p>
        </p:txBody>
      </p:sp>
      <p:pic>
        <p:nvPicPr>
          <p:cNvPr id="3" name="Grafik 2"/>
          <p:cNvPicPr>
            <a:picLocks noChangeAspect="1"/>
          </p:cNvPicPr>
          <p:nvPr/>
        </p:nvPicPr>
        <p:blipFill>
          <a:blip r:embed="rId3"/>
          <a:stretch>
            <a:fillRect/>
          </a:stretch>
        </p:blipFill>
        <p:spPr>
          <a:xfrm>
            <a:off x="7351977" y="2442682"/>
            <a:ext cx="3779783" cy="3598960"/>
          </a:xfrm>
          <a:prstGeom prst="rect">
            <a:avLst/>
          </a:prstGeom>
        </p:spPr>
      </p:pic>
      <p:pic>
        <p:nvPicPr>
          <p:cNvPr id="4" name="Grafik 3"/>
          <p:cNvPicPr>
            <a:picLocks noChangeAspect="1"/>
          </p:cNvPicPr>
          <p:nvPr/>
        </p:nvPicPr>
        <p:blipFill>
          <a:blip r:embed="rId4"/>
          <a:stretch>
            <a:fillRect/>
          </a:stretch>
        </p:blipFill>
        <p:spPr>
          <a:xfrm>
            <a:off x="3701520" y="1665272"/>
            <a:ext cx="3492802" cy="4545656"/>
          </a:xfrm>
          <a:prstGeom prst="rect">
            <a:avLst/>
          </a:prstGeom>
        </p:spPr>
      </p:pic>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922455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89306" y="149418"/>
            <a:ext cx="7798526" cy="553998"/>
          </a:xfrm>
          <a:prstGeom prst="rect">
            <a:avLst/>
          </a:prstGeom>
          <a:solidFill>
            <a:schemeClr val="bg1"/>
          </a:solidFill>
          <a:ln w="12700">
            <a:solidFill>
              <a:schemeClr val="accent1"/>
            </a:solidFill>
          </a:ln>
          <a:effectLst/>
        </p:spPr>
        <p:txBody>
          <a:bodyPr vert="horz" wrap="square" lIns="91440" tIns="45720" rIns="91440" bIns="45720" numCol="1" rtlCol="0" anchor="t" anchorCtr="0" compatLnSpc="1">
            <a:prstTxWarp prst="textNoShape">
              <a:avLst/>
            </a:prstTxWarp>
            <a:spAutoFit/>
          </a:bodyPr>
          <a:lstStyle/>
          <a:p>
            <a:pPr fontAlgn="base">
              <a:spcAft>
                <a:spcPts val="600"/>
              </a:spcAft>
              <a:buClr>
                <a:srgbClr val="23A092"/>
              </a:buClr>
              <a:buSzPct val="80000"/>
            </a:pPr>
            <a:r>
              <a:rPr lang="de-DE" sz="3000" b="1" kern="0" dirty="0"/>
              <a:t>Übung für Kinder:</a:t>
            </a:r>
          </a:p>
        </p:txBody>
      </p:sp>
      <p:pic>
        <p:nvPicPr>
          <p:cNvPr id="6" name="Grafik 5"/>
          <p:cNvPicPr>
            <a:picLocks noChangeAspect="1"/>
          </p:cNvPicPr>
          <p:nvPr/>
        </p:nvPicPr>
        <p:blipFill rotWithShape="1">
          <a:blip r:embed="rId2"/>
          <a:srcRect l="3428" t="1257" r="7103"/>
          <a:stretch/>
        </p:blipFill>
        <p:spPr>
          <a:xfrm>
            <a:off x="0" y="735724"/>
            <a:ext cx="9472048" cy="5620626"/>
          </a:xfrm>
          <a:prstGeom prst="rect">
            <a:avLst/>
          </a:prstGeom>
        </p:spPr>
      </p:pic>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968594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62</a:t>
            </a:fld>
            <a:endParaRPr lang="de-DE"/>
          </a:p>
        </p:txBody>
      </p:sp>
      <p:sp>
        <p:nvSpPr>
          <p:cNvPr id="7" name="Rechteck 6"/>
          <p:cNvSpPr/>
          <p:nvPr/>
        </p:nvSpPr>
        <p:spPr>
          <a:xfrm>
            <a:off x="144517" y="1340097"/>
            <a:ext cx="10817772" cy="5016758"/>
          </a:xfrm>
          <a:prstGeom prst="rect">
            <a:avLst/>
          </a:prstGeom>
        </p:spPr>
        <p:txBody>
          <a:bodyPr wrap="square">
            <a:spAutoFit/>
          </a:bodyPr>
          <a:lstStyle/>
          <a:p>
            <a:r>
              <a:rPr lang="de-DE" sz="2000" b="1" dirty="0"/>
              <a:t>Angebote für Menschen mit Fluchterfahrung - Refugio </a:t>
            </a:r>
            <a:r>
              <a:rPr lang="de-DE" sz="2000" b="1" dirty="0" smtClean="0"/>
              <a:t>München</a:t>
            </a:r>
            <a:endParaRPr lang="de-DE" sz="2000" b="1" dirty="0"/>
          </a:p>
          <a:p>
            <a:r>
              <a:rPr lang="de-DE" sz="2000" dirty="0">
                <a:hlinkClick r:id="rId2"/>
              </a:rPr>
              <a:t>https://www.refugio-muenchen.de/angebote-fuer-menschen-mit-fluchterfahrung-und-migrationshintergrund</a:t>
            </a:r>
            <a:r>
              <a:rPr lang="de-DE" sz="2000" dirty="0" smtClean="0">
                <a:hlinkClick r:id="rId2"/>
              </a:rPr>
              <a:t>/</a:t>
            </a:r>
            <a:r>
              <a:rPr lang="de-DE" sz="2000" dirty="0" smtClean="0"/>
              <a:t> </a:t>
            </a:r>
          </a:p>
          <a:p>
            <a:endParaRPr lang="de-DE" sz="2000" b="1" dirty="0" smtClean="0"/>
          </a:p>
          <a:p>
            <a:r>
              <a:rPr lang="de-DE" sz="2000" b="1" dirty="0" smtClean="0"/>
              <a:t>Kunsttherapeutische Gruppe für Kinder und Jugendliche aus der Ukraine – Refugio München</a:t>
            </a:r>
            <a:endParaRPr lang="de-DE" sz="2000" b="1" dirty="0"/>
          </a:p>
          <a:p>
            <a:r>
              <a:rPr lang="de-DE" sz="2000" dirty="0">
                <a:hlinkClick r:id="rId3"/>
              </a:rPr>
              <a:t>https://www.refugio-muenchen.de/ukraine/angebote-fuer-gefluechtete-aus-der-ukraine</a:t>
            </a:r>
            <a:r>
              <a:rPr lang="de-DE" sz="2000" dirty="0" smtClean="0">
                <a:hlinkClick r:id="rId3"/>
              </a:rPr>
              <a:t>/</a:t>
            </a:r>
            <a:endParaRPr lang="de-DE" sz="2000" dirty="0" smtClean="0"/>
          </a:p>
          <a:p>
            <a:endParaRPr lang="de-DE" sz="2000" b="1" dirty="0" smtClean="0"/>
          </a:p>
          <a:p>
            <a:r>
              <a:rPr lang="de-DE" sz="2000" b="1" dirty="0" err="1"/>
              <a:t>DeGPT</a:t>
            </a:r>
            <a:r>
              <a:rPr lang="de-DE" sz="2000" b="1" dirty="0"/>
              <a:t> · Krieg in der </a:t>
            </a:r>
            <a:r>
              <a:rPr lang="de-DE" sz="2000" b="1" dirty="0" smtClean="0"/>
              <a:t>Ukraine</a:t>
            </a:r>
          </a:p>
          <a:p>
            <a:r>
              <a:rPr lang="de-DE" sz="2000" dirty="0" smtClean="0">
                <a:hlinkClick r:id="rId4"/>
              </a:rPr>
              <a:t>https</a:t>
            </a:r>
            <a:r>
              <a:rPr lang="de-DE" sz="2000" dirty="0">
                <a:hlinkClick r:id="rId4"/>
              </a:rPr>
              <a:t>://</a:t>
            </a:r>
            <a:r>
              <a:rPr lang="de-DE" sz="2000" dirty="0" smtClean="0">
                <a:hlinkClick r:id="rId4"/>
              </a:rPr>
              <a:t>www.degpt.de/aktuelles/wichtige-mitteilungen/ukrainekonflikt.html</a:t>
            </a:r>
            <a:endParaRPr lang="de-DE" sz="2000" dirty="0" smtClean="0"/>
          </a:p>
          <a:p>
            <a:endParaRPr lang="de-DE" sz="2000" dirty="0"/>
          </a:p>
          <a:p>
            <a:r>
              <a:rPr lang="de-DE" sz="2000" b="1" dirty="0" smtClean="0"/>
              <a:t>War </a:t>
            </a:r>
            <a:r>
              <a:rPr lang="de-DE" sz="2000" b="1" dirty="0" err="1" smtClean="0"/>
              <a:t>hits</a:t>
            </a:r>
            <a:r>
              <a:rPr lang="de-DE" sz="2000" b="1" dirty="0" smtClean="0"/>
              <a:t> </a:t>
            </a:r>
            <a:r>
              <a:rPr lang="de-DE" sz="2000" b="1" dirty="0" err="1" smtClean="0"/>
              <a:t>children</a:t>
            </a:r>
            <a:r>
              <a:rPr lang="de-DE" sz="2000" b="1" dirty="0" smtClean="0"/>
              <a:t> </a:t>
            </a:r>
            <a:r>
              <a:rPr lang="de-DE" sz="2000" b="1" dirty="0" err="1" smtClean="0"/>
              <a:t>first</a:t>
            </a:r>
            <a:r>
              <a:rPr lang="de-DE" sz="2000" b="1" dirty="0" smtClean="0"/>
              <a:t> - Deutsche Gesellschaft für Kinder- und Jugendpsychiatrie, Psychosomatik und Psychotherapie e.V. (dgkjp.de)</a:t>
            </a:r>
          </a:p>
          <a:p>
            <a:r>
              <a:rPr lang="de-DE" sz="2000" dirty="0" smtClean="0">
                <a:hlinkClick r:id="rId5"/>
              </a:rPr>
              <a:t>https</a:t>
            </a:r>
            <a:r>
              <a:rPr lang="de-DE" sz="2000" dirty="0">
                <a:hlinkClick r:id="rId5"/>
              </a:rPr>
              <a:t>://www.dgkjp.de/war-hits-children-first</a:t>
            </a:r>
            <a:r>
              <a:rPr lang="de-DE" sz="2000" dirty="0" smtClean="0">
                <a:hlinkClick r:id="rId5"/>
              </a:rPr>
              <a:t>/</a:t>
            </a:r>
            <a:endParaRPr lang="de-DE" sz="2000" dirty="0" smtClean="0"/>
          </a:p>
          <a:p>
            <a:endParaRPr lang="de-DE" sz="2000" dirty="0"/>
          </a:p>
          <a:p>
            <a:r>
              <a:rPr lang="en-US" sz="2000" b="1" dirty="0"/>
              <a:t>War hits children first | </a:t>
            </a:r>
            <a:r>
              <a:rPr lang="en-US" sz="2000" b="1" dirty="0" smtClean="0"/>
              <a:t>ESCAP</a:t>
            </a:r>
          </a:p>
          <a:p>
            <a:r>
              <a:rPr lang="de-DE" sz="2000" dirty="0">
                <a:hlinkClick r:id="rId6"/>
              </a:rPr>
              <a:t>https://</a:t>
            </a:r>
            <a:r>
              <a:rPr lang="de-DE" sz="2000" dirty="0" smtClean="0">
                <a:hlinkClick r:id="rId6"/>
              </a:rPr>
              <a:t>www.escap.eu/division/policy-division/war-hits-children-first</a:t>
            </a:r>
            <a:r>
              <a:rPr lang="de-DE" sz="2000" dirty="0" smtClean="0"/>
              <a:t> </a:t>
            </a:r>
          </a:p>
        </p:txBody>
      </p:sp>
      <p:sp>
        <p:nvSpPr>
          <p:cNvPr id="8" name="Textfeld 7"/>
          <p:cNvSpPr txBox="1"/>
          <p:nvPr/>
        </p:nvSpPr>
        <p:spPr>
          <a:xfrm>
            <a:off x="-1" y="0"/>
            <a:ext cx="9480331" cy="1015663"/>
          </a:xfrm>
          <a:prstGeom prst="rect">
            <a:avLst/>
          </a:prstGeom>
          <a:noFill/>
        </p:spPr>
        <p:txBody>
          <a:bodyPr wrap="square" rtlCol="0">
            <a:spAutoFit/>
          </a:bodyPr>
          <a:lstStyle/>
          <a:p>
            <a:r>
              <a:rPr lang="de-DE" sz="3000" b="1" dirty="0" smtClean="0"/>
              <a:t>Angebote, Kontakte etc. für die Arbeit mit geflüchteten Kindern aus der Ukraine</a:t>
            </a:r>
            <a:endParaRPr lang="de-DE" sz="3000" b="1" dirty="0"/>
          </a:p>
        </p:txBody>
      </p:sp>
    </p:spTree>
    <p:extLst>
      <p:ext uri="{BB962C8B-B14F-4D97-AF65-F5344CB8AC3E}">
        <p14:creationId xmlns:p14="http://schemas.microsoft.com/office/powerpoint/2010/main" val="3615711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2088383"/>
            <a:ext cx="10515600" cy="4351338"/>
          </a:xfrm>
        </p:spPr>
        <p:txBody>
          <a:bodyPr>
            <a:normAutofit fontScale="92500" lnSpcReduction="10000"/>
          </a:bodyPr>
          <a:lstStyle/>
          <a:p>
            <a:r>
              <a:rPr lang="de-DE" sz="1800" dirty="0"/>
              <a:t>Zirkuläres Fragen</a:t>
            </a:r>
          </a:p>
          <a:p>
            <a:r>
              <a:rPr lang="de-DE" sz="1800" dirty="0" err="1"/>
              <a:t>Reframing</a:t>
            </a:r>
            <a:endParaRPr lang="de-DE" sz="1800" dirty="0"/>
          </a:p>
          <a:p>
            <a:r>
              <a:rPr lang="de-DE" sz="1800" dirty="0" err="1"/>
              <a:t>Reflecting</a:t>
            </a:r>
            <a:r>
              <a:rPr lang="de-DE" sz="1800" dirty="0"/>
              <a:t> </a:t>
            </a:r>
            <a:r>
              <a:rPr lang="de-DE" sz="1800" dirty="0" err="1"/>
              <a:t>team</a:t>
            </a:r>
            <a:endParaRPr lang="de-DE" sz="1800" dirty="0"/>
          </a:p>
          <a:p>
            <a:r>
              <a:rPr lang="de-DE" sz="1800" dirty="0"/>
              <a:t>Lebensfluss-Arbeit  (Peter Nemetschek)</a:t>
            </a:r>
          </a:p>
          <a:p>
            <a:r>
              <a:rPr lang="de-DE" sz="1800" dirty="0"/>
              <a:t>Familienskulptur (als Metapher im Raum), Familienaufstellung, </a:t>
            </a:r>
            <a:r>
              <a:rPr lang="de-DE" sz="1800" dirty="0" err="1"/>
              <a:t>parts</a:t>
            </a:r>
            <a:r>
              <a:rPr lang="de-DE" sz="1800" dirty="0"/>
              <a:t> </a:t>
            </a:r>
            <a:r>
              <a:rPr lang="de-DE" sz="1800" dirty="0" err="1"/>
              <a:t>party</a:t>
            </a:r>
            <a:r>
              <a:rPr lang="de-DE" sz="1800" dirty="0"/>
              <a:t> (V. </a:t>
            </a:r>
            <a:r>
              <a:rPr lang="de-DE" sz="1800" dirty="0" err="1"/>
              <a:t>Satir</a:t>
            </a:r>
            <a:r>
              <a:rPr lang="de-DE" sz="1800" dirty="0"/>
              <a:t>)</a:t>
            </a:r>
          </a:p>
          <a:p>
            <a:r>
              <a:rPr lang="de-DE" sz="1800" dirty="0"/>
              <a:t>Familienbrett</a:t>
            </a:r>
          </a:p>
          <a:p>
            <a:r>
              <a:rPr lang="de-DE" sz="1800" dirty="0"/>
              <a:t>Verschreibung, paradoxe Intervention</a:t>
            </a:r>
          </a:p>
          <a:p>
            <a:r>
              <a:rPr lang="de-DE" sz="1800" dirty="0"/>
              <a:t>Externalisierung (M. White)</a:t>
            </a:r>
          </a:p>
          <a:p>
            <a:r>
              <a:rPr lang="de-DE" sz="1800" dirty="0"/>
              <a:t>Metaphern, Geschichten</a:t>
            </a:r>
          </a:p>
          <a:p>
            <a:r>
              <a:rPr lang="de-DE" sz="1800" dirty="0"/>
              <a:t>Skalierungen (S. de </a:t>
            </a:r>
            <a:r>
              <a:rPr lang="de-DE" sz="1800" dirty="0" err="1"/>
              <a:t>Shazer</a:t>
            </a:r>
            <a:r>
              <a:rPr lang="de-DE" sz="1800" dirty="0"/>
              <a:t>)</a:t>
            </a:r>
          </a:p>
          <a:p>
            <a:r>
              <a:rPr lang="de-DE" sz="1800" dirty="0"/>
              <a:t>Wunderfrage (de </a:t>
            </a:r>
            <a:r>
              <a:rPr lang="de-DE" sz="1800" dirty="0" err="1"/>
              <a:t>Shazer</a:t>
            </a:r>
            <a:r>
              <a:rPr lang="de-DE" sz="1800" dirty="0"/>
              <a:t>)</a:t>
            </a:r>
          </a:p>
          <a:p>
            <a:r>
              <a:rPr lang="de-DE" sz="1800" dirty="0"/>
              <a:t>Musterunterbrechung, Verstörung</a:t>
            </a:r>
          </a:p>
          <a:p>
            <a:r>
              <a:rPr lang="de-DE" sz="1800" dirty="0"/>
              <a:t>Ressourcen- und Lösungsorientierung</a:t>
            </a:r>
          </a:p>
          <a:p>
            <a:endParaRPr lang="de-DE" sz="1800" dirty="0"/>
          </a:p>
        </p:txBody>
      </p:sp>
      <p:sp>
        <p:nvSpPr>
          <p:cNvPr id="3" name="Titel 2"/>
          <p:cNvSpPr>
            <a:spLocks noGrp="1"/>
          </p:cNvSpPr>
          <p:nvPr>
            <p:ph type="title" idx="4294967295"/>
          </p:nvPr>
        </p:nvSpPr>
        <p:spPr>
          <a:xfrm>
            <a:off x="0" y="365125"/>
            <a:ext cx="10515600" cy="1325563"/>
          </a:xfrm>
        </p:spPr>
        <p:txBody>
          <a:bodyPr/>
          <a:lstStyle/>
          <a:p>
            <a:r>
              <a:rPr lang="de-DE" dirty="0"/>
              <a:t>Methoden der </a:t>
            </a:r>
            <a:r>
              <a:rPr lang="de-DE" dirty="0" smtClean="0"/>
              <a:t>Familien- und Systemischer Therapie/Beratung/Coaching</a:t>
            </a: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657979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normAutofit/>
          </a:bodyPr>
          <a:lstStyle/>
          <a:p>
            <a:r>
              <a:rPr lang="de-DE" sz="3000" dirty="0"/>
              <a:t>Familienwappen</a:t>
            </a:r>
          </a:p>
          <a:p>
            <a:r>
              <a:rPr lang="de-DE" sz="3000" dirty="0"/>
              <a:t>Schutzschild (J. Mills)</a:t>
            </a:r>
          </a:p>
          <a:p>
            <a:r>
              <a:rPr lang="de-DE" sz="3000" dirty="0"/>
              <a:t>Lösungscomic (I.K. Berg)</a:t>
            </a:r>
          </a:p>
          <a:p>
            <a:r>
              <a:rPr lang="de-DE" sz="3000" dirty="0" err="1"/>
              <a:t>Genogramm</a:t>
            </a:r>
            <a:endParaRPr lang="de-DE" sz="3000" dirty="0"/>
          </a:p>
          <a:p>
            <a:r>
              <a:rPr lang="de-DE" sz="3000" dirty="0"/>
              <a:t>Körperressourcenbild als gemeinsame Arbeit von Eltern und Kind</a:t>
            </a:r>
          </a:p>
          <a:p>
            <a:r>
              <a:rPr lang="de-DE" sz="3000" dirty="0"/>
              <a:t>.</a:t>
            </a:r>
          </a:p>
          <a:p>
            <a:r>
              <a:rPr lang="de-DE" sz="3000" dirty="0"/>
              <a:t>.</a:t>
            </a:r>
          </a:p>
          <a:p>
            <a:r>
              <a:rPr lang="de-DE" sz="3000" dirty="0"/>
              <a:t>.</a:t>
            </a:r>
          </a:p>
          <a:p>
            <a:endParaRPr lang="de-DE" sz="3000" dirty="0"/>
          </a:p>
        </p:txBody>
      </p:sp>
      <p:sp>
        <p:nvSpPr>
          <p:cNvPr id="3" name="Titel 2"/>
          <p:cNvSpPr>
            <a:spLocks noGrp="1"/>
          </p:cNvSpPr>
          <p:nvPr>
            <p:ph type="title" idx="4294967295"/>
          </p:nvPr>
        </p:nvSpPr>
        <p:spPr>
          <a:xfrm>
            <a:off x="0" y="365125"/>
            <a:ext cx="10515600" cy="1325563"/>
          </a:xfrm>
        </p:spPr>
        <p:txBody>
          <a:bodyPr/>
          <a:lstStyle/>
          <a:p>
            <a:r>
              <a:rPr lang="de-DE" dirty="0">
                <a:solidFill>
                  <a:srgbClr val="464646"/>
                </a:solidFill>
              </a:rPr>
              <a:t>Methoden der Familientherapie</a:t>
            </a: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4450060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lstStyle/>
          <a:p>
            <a:endParaRPr lang="de-DE" altLang="de-DE" dirty="0"/>
          </a:p>
          <a:p>
            <a:r>
              <a:rPr lang="de-DE" altLang="de-DE" dirty="0"/>
              <a:t>„Erfolgslandkarte“: Ein Ziel, ein Startpunkt 	</a:t>
            </a:r>
            <a:r>
              <a:rPr lang="de-DE" altLang="de-DE" dirty="0" smtClean="0"/>
              <a:t>und </a:t>
            </a:r>
            <a:r>
              <a:rPr lang="de-DE" altLang="de-DE" dirty="0"/>
              <a:t>viele Hindernisse, die 			</a:t>
            </a:r>
            <a:r>
              <a:rPr lang="de-DE" altLang="de-DE" dirty="0" smtClean="0"/>
              <a:t>überwunden </a:t>
            </a:r>
            <a:r>
              <a:rPr lang="de-DE" altLang="de-DE" dirty="0"/>
              <a:t>werden </a:t>
            </a:r>
            <a:r>
              <a:rPr lang="de-DE" altLang="de-DE" dirty="0" smtClean="0"/>
              <a:t>anhand </a:t>
            </a:r>
            <a:r>
              <a:rPr lang="de-DE" altLang="de-DE" dirty="0"/>
              <a:t>der Ressourcen 				des </a:t>
            </a:r>
            <a:r>
              <a:rPr lang="de-DE" altLang="de-DE" dirty="0" smtClean="0"/>
              <a:t>Kindes</a:t>
            </a:r>
          </a:p>
          <a:p>
            <a:pPr marL="0" indent="0">
              <a:buNone/>
            </a:pPr>
            <a:endParaRPr lang="de-DE" altLang="de-DE" dirty="0"/>
          </a:p>
          <a:p>
            <a:r>
              <a:rPr lang="de-DE" altLang="de-DE" dirty="0"/>
              <a:t>Familienwappen</a:t>
            </a:r>
          </a:p>
          <a:p>
            <a:endParaRPr lang="de-DE" altLang="de-DE" dirty="0"/>
          </a:p>
          <a:p>
            <a:r>
              <a:rPr lang="de-DE" altLang="de-DE" dirty="0"/>
              <a:t>„Identitäts-Schutzschild“ </a:t>
            </a:r>
          </a:p>
        </p:txBody>
      </p:sp>
      <p:sp>
        <p:nvSpPr>
          <p:cNvPr id="3" name="Titel 2"/>
          <p:cNvSpPr>
            <a:spLocks noGrp="1"/>
          </p:cNvSpPr>
          <p:nvPr>
            <p:ph type="title" idx="4294967295"/>
          </p:nvPr>
        </p:nvSpPr>
        <p:spPr>
          <a:xfrm>
            <a:off x="0" y="365125"/>
            <a:ext cx="10515600" cy="1325563"/>
          </a:xfrm>
        </p:spPr>
        <p:txBody>
          <a:bodyPr>
            <a:normAutofit/>
          </a:bodyPr>
          <a:lstStyle/>
          <a:p>
            <a:pPr>
              <a:defRPr/>
            </a:pPr>
            <a:r>
              <a:rPr lang="de-DE" dirty="0"/>
              <a:t>Weiteres Handwerkszeug für die </a:t>
            </a:r>
            <a:r>
              <a:rPr lang="de-DE" dirty="0" smtClean="0"/>
              <a:t/>
            </a:r>
            <a:br>
              <a:rPr lang="de-DE" dirty="0" smtClean="0"/>
            </a:br>
            <a:r>
              <a:rPr lang="de-DE" dirty="0" smtClean="0"/>
              <a:t>praktische </a:t>
            </a:r>
            <a:r>
              <a:rPr lang="de-DE" dirty="0"/>
              <a:t>Arbeit</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580381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3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3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3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3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3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lstStyle/>
          <a:p>
            <a:r>
              <a:rPr lang="de-DE" sz="1800" dirty="0"/>
              <a:t>Kind legt sich auf großes Papier, Mutter/Vater malt den Körperumriss nach</a:t>
            </a:r>
          </a:p>
          <a:p>
            <a:endParaRPr lang="de-DE" sz="1800" dirty="0"/>
          </a:p>
          <a:p>
            <a:r>
              <a:rPr lang="de-DE" sz="1800" dirty="0"/>
              <a:t>Kind malt sein Gesicht (dient der besseren Identifizierung)</a:t>
            </a:r>
          </a:p>
          <a:p>
            <a:endParaRPr lang="de-DE" sz="1800" dirty="0"/>
          </a:p>
          <a:p>
            <a:r>
              <a:rPr lang="de-DE" sz="1800" dirty="0"/>
              <a:t>Einzelne Familienmitglieder schreiben Ressourcen des Kindes in den Körper, malen eine Fläche aus, je nach Anteil der Ressource</a:t>
            </a:r>
          </a:p>
          <a:p>
            <a:endParaRPr lang="de-DE" sz="1800" dirty="0"/>
          </a:p>
          <a:p>
            <a:r>
              <a:rPr lang="de-DE" sz="1800" dirty="0"/>
              <a:t>Mutter/Vater schneidet das fertige Körperbild aus</a:t>
            </a:r>
          </a:p>
          <a:p>
            <a:endParaRPr lang="de-DE" sz="1800" dirty="0"/>
          </a:p>
          <a:p>
            <a:r>
              <a:rPr lang="de-DE" sz="1800" dirty="0"/>
              <a:t>Kind entscheidet über den zukünftigen Platz des </a:t>
            </a:r>
            <a:r>
              <a:rPr lang="de-DE" sz="1800" dirty="0" smtClean="0"/>
              <a:t>Bildes</a:t>
            </a:r>
          </a:p>
          <a:p>
            <a:endParaRPr lang="de-DE" sz="1800" dirty="0"/>
          </a:p>
          <a:p>
            <a:r>
              <a:rPr lang="de-DE" sz="1800" dirty="0" smtClean="0"/>
              <a:t>Aus der systemischen Therapie/Beratung/Coaching</a:t>
            </a:r>
            <a:endParaRPr lang="de-DE" sz="1800" dirty="0"/>
          </a:p>
        </p:txBody>
      </p:sp>
      <p:sp>
        <p:nvSpPr>
          <p:cNvPr id="3" name="Titel 2"/>
          <p:cNvSpPr>
            <a:spLocks noGrp="1"/>
          </p:cNvSpPr>
          <p:nvPr>
            <p:ph type="title" idx="4294967295"/>
          </p:nvPr>
        </p:nvSpPr>
        <p:spPr>
          <a:xfrm>
            <a:off x="0" y="365125"/>
            <a:ext cx="10515600" cy="1325563"/>
          </a:xfrm>
        </p:spPr>
        <p:txBody>
          <a:bodyPr/>
          <a:lstStyle/>
          <a:p>
            <a:r>
              <a:rPr lang="de-DE" dirty="0"/>
              <a:t>Körperressourcenbild</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4926817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78" r="1909"/>
          <a:stretch/>
        </p:blipFill>
        <p:spPr bwMode="auto">
          <a:xfrm>
            <a:off x="3345084" y="147144"/>
            <a:ext cx="4874006" cy="603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842576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125539"/>
            <a:ext cx="453548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Tree>
    <p:extLst>
      <p:ext uri="{BB962C8B-B14F-4D97-AF65-F5344CB8AC3E}">
        <p14:creationId xmlns:p14="http://schemas.microsoft.com/office/powerpoint/2010/main" val="7174524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lstStyle/>
          <a:p>
            <a:r>
              <a:rPr lang="de-DE" dirty="0"/>
              <a:t>Arbeit mit der gesamten Familie</a:t>
            </a:r>
          </a:p>
          <a:p>
            <a:endParaRPr lang="de-DE" dirty="0"/>
          </a:p>
          <a:p>
            <a:r>
              <a:rPr lang="de-DE" dirty="0"/>
              <a:t>Arbeit mit einzelnen Familienmitgliedern, jeder arbeitet an seinem Stück das Wappens, danach werden die Einzelteile </a:t>
            </a:r>
            <a:r>
              <a:rPr lang="de-DE" dirty="0" smtClean="0"/>
              <a:t>zusammengesetzt</a:t>
            </a:r>
          </a:p>
          <a:p>
            <a:endParaRPr lang="de-DE" dirty="0"/>
          </a:p>
          <a:p>
            <a:r>
              <a:rPr lang="de-DE" dirty="0" smtClean="0"/>
              <a:t>Aus der systemischen Therapie/Beratung/Coaching </a:t>
            </a:r>
            <a:endParaRPr lang="de-DE" dirty="0"/>
          </a:p>
        </p:txBody>
      </p:sp>
      <p:sp>
        <p:nvSpPr>
          <p:cNvPr id="3" name="Titel 2"/>
          <p:cNvSpPr>
            <a:spLocks noGrp="1"/>
          </p:cNvSpPr>
          <p:nvPr>
            <p:ph type="title" idx="4294967295"/>
          </p:nvPr>
        </p:nvSpPr>
        <p:spPr>
          <a:xfrm>
            <a:off x="0" y="365125"/>
            <a:ext cx="10515600" cy="1325563"/>
          </a:xfrm>
        </p:spPr>
        <p:txBody>
          <a:bodyPr/>
          <a:lstStyle/>
          <a:p>
            <a:r>
              <a:rPr lang="de-DE" dirty="0"/>
              <a:t>Familienwappen</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20329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0"/>
            <a:ext cx="10515600" cy="1325563"/>
          </a:xfrm>
        </p:spPr>
        <p:txBody>
          <a:bodyPr>
            <a:normAutofit/>
          </a:bodyPr>
          <a:lstStyle/>
          <a:p>
            <a:r>
              <a:rPr lang="de-DE" sz="3000" b="1" dirty="0" smtClean="0">
                <a:latin typeface="+mn-lt"/>
              </a:rPr>
              <a:t>Auswirkungen auf die Psyche/Familie/Leben:</a:t>
            </a:r>
            <a:endParaRPr lang="de-DE" sz="3000" b="1" dirty="0">
              <a:latin typeface="+mn-lt"/>
            </a:endParaRPr>
          </a:p>
        </p:txBody>
      </p:sp>
      <p:sp>
        <p:nvSpPr>
          <p:cNvPr id="3" name="Inhaltsplatzhalter 2"/>
          <p:cNvSpPr>
            <a:spLocks noGrp="1"/>
          </p:cNvSpPr>
          <p:nvPr>
            <p:ph idx="4294967295"/>
          </p:nvPr>
        </p:nvSpPr>
        <p:spPr>
          <a:xfrm>
            <a:off x="84083" y="1325563"/>
            <a:ext cx="10579100" cy="5181600"/>
          </a:xfrm>
        </p:spPr>
        <p:txBody>
          <a:bodyPr>
            <a:normAutofit fontScale="92500" lnSpcReduction="20000"/>
          </a:bodyPr>
          <a:lstStyle/>
          <a:p>
            <a:r>
              <a:rPr lang="de-DE" dirty="0" smtClean="0"/>
              <a:t>Insgesamt: Zunahme Belastungen, Sorgen, Nöte, Vergleiche mit anderen Familien/Kindern steigen (Auf- und Abwärtsvergleiche)</a:t>
            </a:r>
          </a:p>
          <a:p>
            <a:r>
              <a:rPr lang="de-DE" dirty="0" smtClean="0"/>
              <a:t>Mehr: Reibereien, Stress und Konflikte in der Familie (auch weil man mehr Zeit zu Hause ist und jeder weniger (Frei-)Räume zum eigenen gestalten und zur Ruhe kommen hat</a:t>
            </a:r>
          </a:p>
          <a:p>
            <a:r>
              <a:rPr lang="de-DE" dirty="0" smtClean="0"/>
              <a:t>Explizit: Zunahme existentiell-finanzieller Sorgen, obwohl eher ein Thema von Erwachsenen ist =&gt; insgesamt mehr Übernahme von Verantwortung, die eigentlich eher Elternverantwortung ist (Gefahr der </a:t>
            </a:r>
            <a:r>
              <a:rPr lang="de-DE" dirty="0" err="1" smtClean="0"/>
              <a:t>Parentifizierung</a:t>
            </a:r>
            <a:r>
              <a:rPr lang="de-DE" dirty="0" smtClean="0"/>
              <a:t> in Zeiten der Corona-Krise) </a:t>
            </a:r>
          </a:p>
          <a:p>
            <a:r>
              <a:rPr lang="de-DE" dirty="0" smtClean="0"/>
              <a:t>Leistungsknick in der Schule/Ausbildung/Beruf</a:t>
            </a:r>
          </a:p>
          <a:p>
            <a:r>
              <a:rPr lang="de-DE" dirty="0" smtClean="0"/>
              <a:t>Rückzug Freundeskreis/Clique</a:t>
            </a:r>
          </a:p>
          <a:p>
            <a:r>
              <a:rPr lang="de-DE" dirty="0" smtClean="0"/>
              <a:t>Zunahme von Substanzmittelmissbrauch (Alkohol, Cannabis, Benzodiazepine, Rauchen)</a:t>
            </a:r>
          </a:p>
          <a:p>
            <a:r>
              <a:rPr lang="de-DE" dirty="0" smtClean="0"/>
              <a:t>Spaltungen auch innerhalb von Familienstrukturen, Freundescliquen durch</a:t>
            </a:r>
          </a:p>
          <a:p>
            <a:pPr marL="0" indent="0">
              <a:buNone/>
            </a:pPr>
            <a:r>
              <a:rPr lang="de-DE" dirty="0"/>
              <a:t> </a:t>
            </a:r>
            <a:r>
              <a:rPr lang="de-DE" dirty="0" smtClean="0"/>
              <a:t>   – </a:t>
            </a:r>
            <a:r>
              <a:rPr lang="de-DE" dirty="0" err="1" smtClean="0"/>
              <a:t>Fake</a:t>
            </a:r>
            <a:r>
              <a:rPr lang="de-DE" dirty="0" smtClean="0"/>
              <a:t> News, Verschwörungsmythen, Impflicht, Corona-Erkrankungen</a:t>
            </a:r>
          </a:p>
          <a:p>
            <a:pPr marL="0" indent="0">
              <a:buNone/>
            </a:pPr>
            <a:endParaRPr lang="de-DE" dirty="0" smtClean="0"/>
          </a:p>
          <a:p>
            <a:endParaRPr lang="de-DE" dirty="0" smtClean="0"/>
          </a:p>
          <a:p>
            <a:endParaRPr lang="de-DE" dirty="0"/>
          </a:p>
        </p:txBody>
      </p:sp>
      <p:sp>
        <p:nvSpPr>
          <p:cNvPr id="4" name="Fußzeilenplatzhalter 5"/>
          <p:cNvSpPr>
            <a:spLocks noGrp="1"/>
          </p:cNvSpPr>
          <p:nvPr>
            <p:ph type="ftr" sz="quarter" idx="11"/>
          </p:nvPr>
        </p:nvSpPr>
        <p:spPr>
          <a:xfrm>
            <a:off x="4028090" y="6408902"/>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9962710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1"/>
            <a:ext cx="54006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76013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970"/>
          <a:stretch/>
        </p:blipFill>
        <p:spPr bwMode="auto">
          <a:xfrm>
            <a:off x="2978097" y="292045"/>
            <a:ext cx="5761037" cy="555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8791542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476250"/>
            <a:ext cx="58324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913341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lstStyle/>
          <a:p>
            <a:pPr marL="109537" indent="0">
              <a:buNone/>
            </a:pPr>
            <a:r>
              <a:rPr lang="de-DE" sz="2400" dirty="0"/>
              <a:t>1. Bild „Das Problem“</a:t>
            </a:r>
          </a:p>
          <a:p>
            <a:pPr marL="109537" indent="0">
              <a:buNone/>
            </a:pPr>
            <a:r>
              <a:rPr lang="de-DE" sz="2400" dirty="0"/>
              <a:t>2. Bild „ </a:t>
            </a:r>
            <a:r>
              <a:rPr lang="de-DE" sz="2400" dirty="0" smtClean="0"/>
              <a:t>Der/die </a:t>
            </a:r>
            <a:r>
              <a:rPr lang="de-DE" sz="2400" dirty="0" err="1" smtClean="0"/>
              <a:t>Superheld:in</a:t>
            </a:r>
            <a:r>
              <a:rPr lang="de-DE" sz="2400" dirty="0" smtClean="0"/>
              <a:t>/die </a:t>
            </a:r>
            <a:r>
              <a:rPr lang="de-DE" sz="2400" dirty="0"/>
              <a:t>Fee“ (= innerer Helfer)</a:t>
            </a:r>
          </a:p>
          <a:p>
            <a:pPr marL="109537" indent="0">
              <a:buNone/>
            </a:pPr>
            <a:r>
              <a:rPr lang="de-DE" sz="2400" dirty="0"/>
              <a:t>3. Bild „ Die Lösung“</a:t>
            </a:r>
          </a:p>
          <a:p>
            <a:pPr marL="109537" indent="0">
              <a:buNone/>
            </a:pPr>
            <a:r>
              <a:rPr lang="de-DE" sz="2400" dirty="0"/>
              <a:t>4. Bild „ Das Problem hat die Lösung“</a:t>
            </a:r>
          </a:p>
          <a:p>
            <a:pPr marL="109537" indent="0">
              <a:buNone/>
            </a:pPr>
            <a:r>
              <a:rPr lang="de-DE" sz="2400" dirty="0"/>
              <a:t>5. Bild „Situation in der Zukunft, in der es </a:t>
            </a:r>
            <a:r>
              <a:rPr lang="de-DE" sz="2400" dirty="0" smtClean="0"/>
              <a:t>besonders wichtig </a:t>
            </a:r>
            <a:r>
              <a:rPr lang="de-DE" sz="2400" dirty="0"/>
              <a:t>ist, dass das </a:t>
            </a:r>
            <a:r>
              <a:rPr lang="de-DE" sz="2400" dirty="0" smtClean="0"/>
              <a:t>Problem </a:t>
            </a:r>
          </a:p>
          <a:p>
            <a:pPr marL="109537" indent="0">
              <a:buNone/>
            </a:pPr>
            <a:r>
              <a:rPr lang="de-DE" sz="2400" dirty="0"/>
              <a:t> </a:t>
            </a:r>
            <a:r>
              <a:rPr lang="de-DE" sz="2400" dirty="0" smtClean="0"/>
              <a:t>           dann </a:t>
            </a:r>
            <a:r>
              <a:rPr lang="de-DE" sz="2400" dirty="0"/>
              <a:t>die </a:t>
            </a:r>
            <a:r>
              <a:rPr lang="de-DE" sz="2400" dirty="0" smtClean="0"/>
              <a:t>Lösung hat</a:t>
            </a:r>
            <a:r>
              <a:rPr lang="de-DE" sz="2400" dirty="0"/>
              <a:t>“</a:t>
            </a:r>
          </a:p>
          <a:p>
            <a:pPr marL="109537" indent="0">
              <a:buNone/>
            </a:pPr>
            <a:r>
              <a:rPr lang="de-DE" sz="2400" dirty="0"/>
              <a:t>6. Bild „Dank an </a:t>
            </a:r>
            <a:r>
              <a:rPr lang="de-DE" sz="2400" dirty="0" smtClean="0"/>
              <a:t>den/die </a:t>
            </a:r>
            <a:r>
              <a:rPr lang="de-DE" sz="2400" dirty="0" err="1" smtClean="0"/>
              <a:t>Superheld:in</a:t>
            </a:r>
            <a:r>
              <a:rPr lang="de-DE" sz="2400" dirty="0" smtClean="0"/>
              <a:t>/die </a:t>
            </a:r>
            <a:r>
              <a:rPr lang="de-DE" sz="2400" dirty="0"/>
              <a:t>Fee“</a:t>
            </a:r>
          </a:p>
        </p:txBody>
      </p:sp>
      <p:sp>
        <p:nvSpPr>
          <p:cNvPr id="3" name="Titel 2"/>
          <p:cNvSpPr>
            <a:spLocks noGrp="1"/>
          </p:cNvSpPr>
          <p:nvPr>
            <p:ph type="title" idx="4294967295"/>
          </p:nvPr>
        </p:nvSpPr>
        <p:spPr>
          <a:xfrm>
            <a:off x="0" y="365125"/>
            <a:ext cx="10515600" cy="1325563"/>
          </a:xfrm>
        </p:spPr>
        <p:txBody>
          <a:bodyPr/>
          <a:lstStyle/>
          <a:p>
            <a:r>
              <a:rPr lang="de-DE" dirty="0"/>
              <a:t>Lösungscomic (</a:t>
            </a:r>
            <a:r>
              <a:rPr lang="de-DE" dirty="0" err="1"/>
              <a:t>Insoo</a:t>
            </a:r>
            <a:r>
              <a:rPr lang="de-DE" dirty="0"/>
              <a:t> Kim Berg)</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719369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692151"/>
            <a:ext cx="46799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6212084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476250"/>
            <a:ext cx="48244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2838270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404814"/>
            <a:ext cx="6264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507255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333375"/>
            <a:ext cx="51831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743019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33375"/>
            <a:ext cx="58324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1572325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549276"/>
            <a:ext cx="56165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107634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0" y="609600"/>
            <a:ext cx="10515600" cy="5907088"/>
          </a:xfrm>
        </p:spPr>
        <p:txBody>
          <a:bodyPr>
            <a:normAutofit/>
          </a:bodyPr>
          <a:lstStyle/>
          <a:p>
            <a:r>
              <a:rPr lang="de-DE" dirty="0"/>
              <a:t>Zunahme psychischer Auffälligkeiten/Störungen bei Kindern und </a:t>
            </a:r>
            <a:r>
              <a:rPr lang="de-DE" dirty="0" smtClean="0"/>
              <a:t>Jugendlichen</a:t>
            </a:r>
          </a:p>
          <a:p>
            <a:r>
              <a:rPr lang="de-DE" dirty="0" smtClean="0"/>
              <a:t>Zunahme </a:t>
            </a:r>
            <a:r>
              <a:rPr lang="de-DE" dirty="0"/>
              <a:t>psychosomatischer Auffälligkeiten (Schwindel, Übelkeit, Einschlafprobleme, Migräne)</a:t>
            </a:r>
          </a:p>
          <a:p>
            <a:r>
              <a:rPr lang="de-DE" dirty="0"/>
              <a:t>Zunahme auffälligen Lebensstils und Missachtung einer guten „Baseline“ (Nahrung, Bewegung, Flüssigkeitszufuhr, Schlaf, Vitamine, soziale Interaktion) =&gt; z. B. Zunahme Essstörungen und </a:t>
            </a:r>
            <a:r>
              <a:rPr lang="de-DE" dirty="0" smtClean="0"/>
              <a:t>Adipositas</a:t>
            </a:r>
            <a:endParaRPr lang="de-DE" dirty="0"/>
          </a:p>
          <a:p>
            <a:r>
              <a:rPr lang="de-DE" dirty="0"/>
              <a:t>Besonders betroffen: Kinder und Jugendliche aus sozial schwächeren Milieus, chronisch vorerkrankte, schwierige familiäre </a:t>
            </a:r>
            <a:r>
              <a:rPr lang="de-DE" dirty="0" smtClean="0"/>
              <a:t>Verhältnisse</a:t>
            </a:r>
            <a:endParaRPr lang="de-DE" dirty="0"/>
          </a:p>
          <a:p>
            <a:r>
              <a:rPr lang="de-DE" dirty="0"/>
              <a:t>Zunahme Behandlungen (Wartelisten) ambulanter Psychotherapie</a:t>
            </a:r>
          </a:p>
          <a:p>
            <a:r>
              <a:rPr lang="de-DE" dirty="0"/>
              <a:t>Zunahme stationärer </a:t>
            </a:r>
            <a:r>
              <a:rPr lang="de-DE" dirty="0" smtClean="0"/>
              <a:t>Behandlungen</a:t>
            </a:r>
          </a:p>
          <a:p>
            <a:r>
              <a:rPr lang="de-DE" dirty="0" smtClean="0"/>
              <a:t>Mehr Inanspruchnahme von (digitalen) pädagogischen, therapeutischen (Beratungs-) Leistungen und aus der Jugendhilfe</a:t>
            </a:r>
            <a:endParaRPr lang="de-DE" dirty="0"/>
          </a:p>
          <a:p>
            <a:pPr marL="0" indent="0">
              <a:buNone/>
            </a:pPr>
            <a:endParaRPr lang="de-DE" dirty="0"/>
          </a:p>
        </p:txBody>
      </p:sp>
      <p:sp>
        <p:nvSpPr>
          <p:cNvPr id="4" name="Fußzeilenplatzhalter 5"/>
          <p:cNvSpPr>
            <a:spLocks noGrp="1"/>
          </p:cNvSpPr>
          <p:nvPr>
            <p:ph type="ftr" sz="quarter" idx="11"/>
          </p:nvPr>
        </p:nvSpPr>
        <p:spPr>
          <a:xfrm>
            <a:off x="4007070" y="6418207"/>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1480707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476250"/>
            <a:ext cx="54737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5070899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476250"/>
            <a:ext cx="6408738"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3304153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0" y="1825625"/>
            <a:ext cx="10515600" cy="4351338"/>
          </a:xfrm>
        </p:spPr>
        <p:txBody>
          <a:bodyPr/>
          <a:lstStyle/>
          <a:p>
            <a:r>
              <a:rPr lang="de-DE" dirty="0" smtClean="0"/>
              <a:t>Aus der systemischen Therapie/Beratung/Coaching</a:t>
            </a:r>
            <a:endParaRPr lang="de-DE" dirty="0"/>
          </a:p>
        </p:txBody>
      </p:sp>
      <p:sp>
        <p:nvSpPr>
          <p:cNvPr id="3" name="Titel 2"/>
          <p:cNvSpPr>
            <a:spLocks noGrp="1"/>
          </p:cNvSpPr>
          <p:nvPr>
            <p:ph type="title" idx="4294967295"/>
          </p:nvPr>
        </p:nvSpPr>
        <p:spPr>
          <a:xfrm>
            <a:off x="0" y="365125"/>
            <a:ext cx="10515600" cy="1325563"/>
          </a:xfrm>
        </p:spPr>
        <p:txBody>
          <a:bodyPr/>
          <a:lstStyle/>
          <a:p>
            <a:r>
              <a:rPr lang="de-DE" dirty="0"/>
              <a:t>Schutzschild (Joyce Mills)</a:t>
            </a:r>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1444239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622" y="144463"/>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55" y="144463"/>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9" y="144463"/>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213" y="302457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6" y="2805333"/>
            <a:ext cx="28082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7463" y="2905619"/>
            <a:ext cx="38163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9"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5686153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4094" t="-1151" r="7154"/>
          <a:stretch/>
        </p:blipFill>
        <p:spPr>
          <a:xfrm>
            <a:off x="157655" y="294289"/>
            <a:ext cx="8689667" cy="5600372"/>
          </a:xfrm>
          <a:prstGeom prst="rect">
            <a:avLst/>
          </a:prstGeom>
        </p:spPr>
      </p:pic>
      <p:pic>
        <p:nvPicPr>
          <p:cNvPr id="7" name="Grafik 6"/>
          <p:cNvPicPr>
            <a:picLocks noChangeAspect="1"/>
          </p:cNvPicPr>
          <p:nvPr/>
        </p:nvPicPr>
        <p:blipFill>
          <a:blip r:embed="rId3"/>
          <a:stretch>
            <a:fillRect/>
          </a:stretch>
        </p:blipFill>
        <p:spPr>
          <a:xfrm>
            <a:off x="8874047" y="2606565"/>
            <a:ext cx="3317953" cy="1711707"/>
          </a:xfrm>
          <a:prstGeom prst="rect">
            <a:avLst/>
          </a:prstGeom>
        </p:spPr>
      </p:pic>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0365697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36634" y="88482"/>
            <a:ext cx="5325997" cy="6102112"/>
          </a:xfrm>
          <a:prstGeom prst="rect">
            <a:avLst/>
          </a:prstGeom>
        </p:spPr>
      </p:pic>
      <p:pic>
        <p:nvPicPr>
          <p:cNvPr id="7" name="Grafik 6"/>
          <p:cNvPicPr>
            <a:picLocks noChangeAspect="1"/>
          </p:cNvPicPr>
          <p:nvPr/>
        </p:nvPicPr>
        <p:blipFill>
          <a:blip r:embed="rId3"/>
          <a:stretch>
            <a:fillRect/>
          </a:stretch>
        </p:blipFill>
        <p:spPr>
          <a:xfrm>
            <a:off x="6096000" y="2987073"/>
            <a:ext cx="4562475" cy="1514475"/>
          </a:xfrm>
          <a:prstGeom prst="rect">
            <a:avLst/>
          </a:prstGeom>
        </p:spPr>
      </p:pic>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6085996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4853" t="5682" r="5673" b="-1"/>
          <a:stretch/>
        </p:blipFill>
        <p:spPr>
          <a:xfrm>
            <a:off x="283010" y="1253687"/>
            <a:ext cx="11625979" cy="4981246"/>
          </a:xfrm>
          <a:prstGeom prst="rect">
            <a:avLst/>
          </a:prstGeom>
        </p:spPr>
      </p:pic>
      <p:sp>
        <p:nvSpPr>
          <p:cNvPr id="9" name="Textfeld 8"/>
          <p:cNvSpPr txBox="1"/>
          <p:nvPr/>
        </p:nvSpPr>
        <p:spPr>
          <a:xfrm>
            <a:off x="3731172" y="515007"/>
            <a:ext cx="4939862" cy="538609"/>
          </a:xfrm>
          <a:prstGeom prst="rect">
            <a:avLst/>
          </a:prstGeom>
          <a:noFill/>
        </p:spPr>
        <p:txBody>
          <a:bodyPr wrap="square" rtlCol="0">
            <a:spAutoFit/>
          </a:bodyPr>
          <a:lstStyle/>
          <a:p>
            <a:r>
              <a:rPr lang="de-DE" sz="2900" dirty="0" smtClean="0"/>
              <a:t>Achtsamkeit gegen den Stress</a:t>
            </a:r>
            <a:endParaRPr lang="de-DE" sz="2900"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4876967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78676" y="231228"/>
            <a:ext cx="9038896" cy="1200329"/>
          </a:xfrm>
          <a:prstGeom prst="rect">
            <a:avLst/>
          </a:prstGeom>
          <a:noFill/>
        </p:spPr>
        <p:txBody>
          <a:bodyPr wrap="square" rtlCol="0">
            <a:spAutoFit/>
          </a:bodyPr>
          <a:lstStyle/>
          <a:p>
            <a:r>
              <a:rPr lang="de-DE" sz="2600" b="1" dirty="0" smtClean="0"/>
              <a:t>Was gegen Stress hilft – Achtsamkeits- und Entspannungsübungen, </a:t>
            </a:r>
            <a:r>
              <a:rPr lang="de-DE" sz="2600" b="1" dirty="0" err="1" smtClean="0"/>
              <a:t>Skilltraining</a:t>
            </a:r>
            <a:r>
              <a:rPr lang="de-DE" sz="2600" b="1" dirty="0" smtClean="0"/>
              <a:t> und PMR </a:t>
            </a:r>
          </a:p>
          <a:p>
            <a:r>
              <a:rPr lang="de-DE" sz="2000" dirty="0" smtClean="0"/>
              <a:t>…(vielleicht auch als Gruppenangebot in der Kita/Kindertageseinrichtungen möglich? </a:t>
            </a:r>
            <a:endParaRPr lang="de-DE" sz="2000" dirty="0"/>
          </a:p>
        </p:txBody>
      </p:sp>
      <p:sp>
        <p:nvSpPr>
          <p:cNvPr id="7" name="Textfeld 6"/>
          <p:cNvSpPr txBox="1"/>
          <p:nvPr/>
        </p:nvSpPr>
        <p:spPr>
          <a:xfrm>
            <a:off x="0" y="1652275"/>
            <a:ext cx="11750566" cy="4524315"/>
          </a:xfrm>
          <a:prstGeom prst="rect">
            <a:avLst/>
          </a:prstGeom>
          <a:noFill/>
        </p:spPr>
        <p:txBody>
          <a:bodyPr wrap="square" rtlCol="0">
            <a:spAutoFit/>
          </a:bodyPr>
          <a:lstStyle/>
          <a:p>
            <a:pPr marL="285750" indent="-285750">
              <a:buFontTx/>
              <a:buChar char="-"/>
            </a:pPr>
            <a:r>
              <a:rPr lang="de-DE" dirty="0" smtClean="0"/>
              <a:t>Kinder und Jugendliche nehmen am besten in Gruppen mit Gleichaltrigen Tipps, Ratschläge und Methoden an, da in jeder kindlichen und jugendlichen Lebensphase das Feedback der Peers mit am wichtigsten ist – sogar noch vor dem Rückhalt durch Eltern, </a:t>
            </a:r>
            <a:r>
              <a:rPr lang="de-DE" dirty="0" err="1" smtClean="0"/>
              <a:t>Lehrer:innen</a:t>
            </a:r>
            <a:r>
              <a:rPr lang="de-DE" dirty="0" smtClean="0"/>
              <a:t>, Jugendleitungen, sonstigen </a:t>
            </a:r>
            <a:r>
              <a:rPr lang="de-DE" dirty="0" err="1" smtClean="0"/>
              <a:t>Pädagog:innen</a:t>
            </a:r>
            <a:r>
              <a:rPr lang="de-DE" dirty="0" smtClean="0"/>
              <a:t> und </a:t>
            </a:r>
            <a:r>
              <a:rPr lang="de-DE" dirty="0" err="1" smtClean="0"/>
              <a:t>Multiplikator:innen</a:t>
            </a:r>
            <a:endParaRPr lang="de-DE" dirty="0" smtClean="0"/>
          </a:p>
          <a:p>
            <a:pPr marL="285750" indent="-285750">
              <a:buFontTx/>
              <a:buChar char="-"/>
            </a:pPr>
            <a:endParaRPr lang="de-DE" dirty="0"/>
          </a:p>
          <a:p>
            <a:pPr marL="285750" indent="-285750">
              <a:buFontTx/>
              <a:buChar char="-"/>
            </a:pPr>
            <a:r>
              <a:rPr lang="de-DE" dirty="0" smtClean="0"/>
              <a:t>Achtsamkeitsübungen und fokussierte Aufmerksamkeitslenkung können den Körper, die Seele und den Kopf (oder auch Emotion, Kognition und Verhalten – siehe hier auch ABC-Modell nach Beck und Ellis) wieder in Einklang bringen und stressige Reaktionen und Angespanntheit (die mitunter chronisch auch zu psychischen Erkrankungen, Selbstverletzungsdruck oder Suizidgedanken führen können (parasuizidal, latent, akut  - mit oder ohne Handlungsdruck)) reduzieren</a:t>
            </a:r>
          </a:p>
          <a:p>
            <a:pPr marL="285750" indent="-285750">
              <a:buFontTx/>
              <a:buChar char="-"/>
            </a:pPr>
            <a:endParaRPr lang="de-DE" dirty="0"/>
          </a:p>
          <a:p>
            <a:pPr marL="285750" indent="-285750">
              <a:buFontTx/>
              <a:buChar char="-"/>
            </a:pPr>
            <a:r>
              <a:rPr lang="de-DE" dirty="0" smtClean="0"/>
              <a:t>Achtsamkeits- und Entspannungsübungen sind in fast jeder Therapieform/Behandlung jedes Störungsbildes immanenter Bestandteil der Arbeit mit und am Kind/Jugendlicher/n/</a:t>
            </a:r>
            <a:r>
              <a:rPr lang="de-DE" dirty="0" err="1" smtClean="0"/>
              <a:t>Familensystem</a:t>
            </a:r>
            <a:r>
              <a:rPr lang="de-DE" dirty="0" smtClean="0"/>
              <a:t> und fördern zugleich die Wahrnehmung eigener Ressourcen und die allgemeine Resilienz – insbesondere vulnerabler Zielgruppen</a:t>
            </a:r>
          </a:p>
          <a:p>
            <a:pPr marL="285750" indent="-285750">
              <a:buFontTx/>
              <a:buChar char="-"/>
            </a:pPr>
            <a:endParaRPr lang="de-DE" dirty="0"/>
          </a:p>
          <a:p>
            <a:pPr marL="285750" indent="-285750">
              <a:buFontTx/>
              <a:buChar char="-"/>
            </a:pPr>
            <a:r>
              <a:rPr lang="de-DE" dirty="0" err="1" smtClean="0"/>
              <a:t>Skilltraining</a:t>
            </a:r>
            <a:r>
              <a:rPr lang="de-DE" dirty="0" smtClean="0"/>
              <a:t> aus der DBT (Dialektischen-</a:t>
            </a:r>
            <a:r>
              <a:rPr lang="de-DE" dirty="0" err="1" smtClean="0"/>
              <a:t>Behavioralen</a:t>
            </a:r>
            <a:r>
              <a:rPr lang="de-DE" dirty="0" smtClean="0"/>
              <a:t> Therapie aus der </a:t>
            </a:r>
            <a:r>
              <a:rPr lang="de-DE" dirty="0" err="1" smtClean="0"/>
              <a:t>Borderlinebehandlung</a:t>
            </a:r>
            <a:r>
              <a:rPr lang="de-DE" dirty="0" smtClean="0"/>
              <a:t> stammend /u. a. von Marsha </a:t>
            </a:r>
            <a:r>
              <a:rPr lang="de-DE" dirty="0" err="1" smtClean="0"/>
              <a:t>Linehan</a:t>
            </a:r>
            <a:r>
              <a:rPr lang="de-DE" dirty="0" smtClean="0"/>
              <a:t> begründet) und PMR nach u. a.  Jakobson unterstützen bei der Auslenkung in angespannten Situationen</a:t>
            </a: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4830059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0" y="147145"/>
            <a:ext cx="8734097" cy="492443"/>
          </a:xfrm>
          <a:prstGeom prst="rect">
            <a:avLst/>
          </a:prstGeom>
          <a:noFill/>
        </p:spPr>
        <p:txBody>
          <a:bodyPr wrap="square" rtlCol="0">
            <a:spAutoFit/>
          </a:bodyPr>
          <a:lstStyle/>
          <a:p>
            <a:r>
              <a:rPr lang="de-DE" sz="2600" b="1" dirty="0" smtClean="0"/>
              <a:t>Beispiele der Achtsamkeit- und Entspannungsübungen</a:t>
            </a:r>
            <a:endParaRPr lang="de-DE" sz="2600" b="1" dirty="0"/>
          </a:p>
        </p:txBody>
      </p:sp>
      <p:sp>
        <p:nvSpPr>
          <p:cNvPr id="8" name="Textfeld 7"/>
          <p:cNvSpPr txBox="1"/>
          <p:nvPr/>
        </p:nvSpPr>
        <p:spPr>
          <a:xfrm>
            <a:off x="167038" y="776222"/>
            <a:ext cx="11502447" cy="5632311"/>
          </a:xfrm>
          <a:prstGeom prst="rect">
            <a:avLst/>
          </a:prstGeom>
          <a:noFill/>
        </p:spPr>
        <p:txBody>
          <a:bodyPr wrap="square" rtlCol="0">
            <a:spAutoFit/>
          </a:bodyPr>
          <a:lstStyle/>
          <a:p>
            <a:pPr marL="285750" indent="-285750">
              <a:buFontTx/>
              <a:buChar char="-"/>
            </a:pPr>
            <a:r>
              <a:rPr lang="de-DE" b="1" dirty="0" smtClean="0"/>
              <a:t>Training der 5 Sinne </a:t>
            </a:r>
            <a:r>
              <a:rPr lang="de-DE" dirty="0" smtClean="0"/>
              <a:t>– z. B. „Suche die Schönheit“ (Gehe raus in den Garten/auf die Straße und </a:t>
            </a:r>
          </a:p>
          <a:p>
            <a:r>
              <a:rPr lang="de-DE" dirty="0" smtClean="0"/>
              <a:t>      3-5 Sachen, die du als schön bewertest (Schmetterling, erste Frühlingsblumen, Natur, Tiere)</a:t>
            </a:r>
          </a:p>
          <a:p>
            <a:endParaRPr lang="de-DE" dirty="0"/>
          </a:p>
          <a:p>
            <a:pPr marL="285750" indent="-285750">
              <a:buFontTx/>
              <a:buChar char="-"/>
            </a:pPr>
            <a:r>
              <a:rPr lang="de-DE" b="1" dirty="0" smtClean="0"/>
              <a:t>Achtsamkeitstraining „Schokolade“ - Esse ein Stück Schokolade </a:t>
            </a:r>
            <a:r>
              <a:rPr lang="de-DE" dirty="0" smtClean="0"/>
              <a:t>so langsam wie möglich, packe das Stück Schokolade aus, fühle, betrachte die Verpackung, rieche an der Schokolade, versuche die Schokolade nicht ganz und sofort zu essen, erstmal kleine Stückchen abbeißen, langsam die Schokolade auf der Zunge schmelzen lassen und versuchen, die verschiedenen Geschmacksrichtungen zu bestimmen</a:t>
            </a:r>
          </a:p>
          <a:p>
            <a:pPr marL="285750" indent="-285750">
              <a:buFontTx/>
              <a:buChar char="-"/>
            </a:pPr>
            <a:endParaRPr lang="de-DE" dirty="0"/>
          </a:p>
          <a:p>
            <a:pPr marL="285750" indent="-285750">
              <a:buFontTx/>
              <a:buChar char="-"/>
            </a:pPr>
            <a:r>
              <a:rPr lang="de-DE" b="1" dirty="0" smtClean="0"/>
              <a:t>Übung „Fotograph“ </a:t>
            </a:r>
            <a:r>
              <a:rPr lang="de-DE" dirty="0" smtClean="0"/>
              <a:t>– gehe raus in die Natur/Straße und bilde mit deinen Händen einen Fotoapparat, versuche die Bilder, die dich umgehen mit dem imaginären Fotoapparat einzufangen und festzuhalten in Deinem inneren Auge</a:t>
            </a:r>
          </a:p>
          <a:p>
            <a:pPr marL="285750" indent="-285750">
              <a:buFontTx/>
              <a:buChar char="-"/>
            </a:pPr>
            <a:endParaRPr lang="de-DE" dirty="0"/>
          </a:p>
          <a:p>
            <a:pPr marL="285750" indent="-285750">
              <a:buFontTx/>
              <a:buChar char="-"/>
            </a:pPr>
            <a:r>
              <a:rPr lang="de-DE" b="1" dirty="0" smtClean="0"/>
              <a:t>Übungen mit der Klangschale/Zimbeln/chinesische Klangkugeln </a:t>
            </a:r>
            <a:r>
              <a:rPr lang="de-DE" dirty="0" smtClean="0"/>
              <a:t>– versuche die Töne und Geräusche so lange festzuhalten wie es geht </a:t>
            </a:r>
            <a:r>
              <a:rPr lang="de-DE" b="1" dirty="0" smtClean="0">
                <a:solidFill>
                  <a:srgbClr val="FFC000"/>
                </a:solidFill>
              </a:rPr>
              <a:t>(wir probieren es gleich zusammen aus!)</a:t>
            </a:r>
          </a:p>
          <a:p>
            <a:pPr marL="285750" indent="-285750">
              <a:buFontTx/>
              <a:buChar char="-"/>
            </a:pPr>
            <a:endParaRPr lang="de-DE" b="1" dirty="0">
              <a:solidFill>
                <a:srgbClr val="FFC000"/>
              </a:solidFill>
            </a:endParaRPr>
          </a:p>
          <a:p>
            <a:pPr marL="285750" indent="-285750">
              <a:buFontTx/>
              <a:buChar char="-"/>
            </a:pPr>
            <a:r>
              <a:rPr lang="de-DE" b="1" dirty="0" smtClean="0"/>
              <a:t>Atemübungen</a:t>
            </a:r>
            <a:r>
              <a:rPr lang="de-DE" dirty="0" smtClean="0"/>
              <a:t> – es gibt eine Vielzahl an Atemtechniken, die auch in der Behandlung von Traumata eingesetzt werden oder aus der Schwangerschaftsvorbereitung, die zu Entspannung und Muskelrelaxation führen oder auch die Übung </a:t>
            </a:r>
            <a:r>
              <a:rPr lang="de-DE" b="1" dirty="0" err="1" smtClean="0"/>
              <a:t>Grounding</a:t>
            </a:r>
            <a:r>
              <a:rPr lang="de-DE" dirty="0" smtClean="0"/>
              <a:t> – mit den nackten Füssen auf den Boden und sich mit Atem und ganz im hier und jetzt verbunden fühlen</a:t>
            </a:r>
          </a:p>
          <a:p>
            <a:pPr marL="285750" indent="-285750">
              <a:buFontTx/>
              <a:buChar char="-"/>
            </a:pPr>
            <a:endParaRPr lang="de-DE" b="1" dirty="0"/>
          </a:p>
          <a:p>
            <a:pPr marL="285750" indent="-285750">
              <a:buFontTx/>
              <a:buChar char="-"/>
            </a:pPr>
            <a:r>
              <a:rPr lang="de-DE" b="1" dirty="0" smtClean="0"/>
              <a:t>Klopfen – Akkupressurpunkte </a:t>
            </a:r>
            <a:r>
              <a:rPr lang="de-DE" dirty="0" smtClean="0"/>
              <a:t>(kommt auch aus der Traumatherapie/EMDR – Eye-Movement-</a:t>
            </a:r>
            <a:r>
              <a:rPr lang="de-DE" dirty="0" err="1" smtClean="0"/>
              <a:t>Desensitization</a:t>
            </a:r>
            <a:r>
              <a:rPr lang="de-DE" dirty="0" smtClean="0"/>
              <a:t>-</a:t>
            </a:r>
            <a:r>
              <a:rPr lang="de-DE" dirty="0" err="1" smtClean="0"/>
              <a:t>and-Reprocessing</a:t>
            </a:r>
            <a:r>
              <a:rPr lang="de-DE" dirty="0" smtClean="0"/>
              <a:t> </a:t>
            </a:r>
            <a:r>
              <a:rPr lang="de-DE" dirty="0" err="1" smtClean="0"/>
              <a:t>Method</a:t>
            </a:r>
            <a:r>
              <a:rPr lang="de-DE" dirty="0" smtClean="0"/>
              <a:t>) </a:t>
            </a:r>
            <a:endParaRPr lang="de-DE"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681899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725" t="14438" r="3392" b="-12619"/>
          <a:stretch/>
        </p:blipFill>
        <p:spPr>
          <a:xfrm>
            <a:off x="0" y="1488289"/>
            <a:ext cx="12192000" cy="5233186"/>
          </a:xfrm>
          <a:prstGeom prst="rect">
            <a:avLst/>
          </a:prstGeom>
        </p:spPr>
      </p:pic>
      <p:sp>
        <p:nvSpPr>
          <p:cNvPr id="7" name="Textfeld 6"/>
          <p:cNvSpPr txBox="1"/>
          <p:nvPr/>
        </p:nvSpPr>
        <p:spPr>
          <a:xfrm>
            <a:off x="283779" y="546538"/>
            <a:ext cx="8628993" cy="538609"/>
          </a:xfrm>
          <a:prstGeom prst="rect">
            <a:avLst/>
          </a:prstGeom>
          <a:noFill/>
        </p:spPr>
        <p:txBody>
          <a:bodyPr wrap="square" rtlCol="0">
            <a:spAutoFit/>
          </a:bodyPr>
          <a:lstStyle/>
          <a:p>
            <a:r>
              <a:rPr lang="de-DE" sz="2900" b="1" dirty="0" err="1" smtClean="0"/>
              <a:t>Grounding</a:t>
            </a:r>
            <a:r>
              <a:rPr lang="de-DE" sz="2900" b="1" dirty="0" smtClean="0"/>
              <a:t> - Atemübungen</a:t>
            </a:r>
            <a:endParaRPr lang="de-DE" sz="2900" b="1"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155694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9</a:t>
            </a:fld>
            <a:endParaRPr lang="de-DE"/>
          </a:p>
        </p:txBody>
      </p:sp>
      <p:sp>
        <p:nvSpPr>
          <p:cNvPr id="7" name="Rechteck 6"/>
          <p:cNvSpPr/>
          <p:nvPr/>
        </p:nvSpPr>
        <p:spPr>
          <a:xfrm>
            <a:off x="0" y="-84082"/>
            <a:ext cx="10321159" cy="6401753"/>
          </a:xfrm>
          <a:prstGeom prst="rect">
            <a:avLst/>
          </a:prstGeom>
        </p:spPr>
        <p:txBody>
          <a:bodyPr wrap="square">
            <a:spAutoFit/>
          </a:bodyPr>
          <a:lstStyle/>
          <a:p>
            <a:r>
              <a:rPr lang="de-DE" sz="3000" dirty="0" smtClean="0"/>
              <a:t>Wissenschaftliche Grundlagen und Studien zum Thema</a:t>
            </a:r>
          </a:p>
          <a:p>
            <a:r>
              <a:rPr lang="de-DE" sz="3000" dirty="0" smtClean="0"/>
              <a:t>Kinder, Jugend, Corona &amp; Krisen:</a:t>
            </a:r>
          </a:p>
          <a:p>
            <a:endParaRPr lang="de-DE" sz="900" dirty="0"/>
          </a:p>
          <a:p>
            <a:r>
              <a:rPr lang="de-DE" sz="2500" dirty="0" smtClean="0"/>
              <a:t>Zahlreiche </a:t>
            </a:r>
            <a:r>
              <a:rPr lang="de-DE" sz="2500" dirty="0"/>
              <a:t>Studien der großen Versicherer, Universitätskliniken und dem Deutschen Jugendinstitut zum (generellen) Aufwachsen in Corona-Zeiten, der psychischen Gesundheit von Kindern und Jugendlichen, der Mediennutzung und den Zugängen zu Bildung, Freizeit und </a:t>
            </a:r>
            <a:r>
              <a:rPr lang="de-DE" sz="2500" dirty="0" smtClean="0"/>
              <a:t>Kultur sowie zur Spaltung der Gesellschaft, Krisen und weiteren Herausforderungen wie dem Klimawandel</a:t>
            </a:r>
            <a:endParaRPr lang="de-DE" sz="2500" dirty="0"/>
          </a:p>
          <a:p>
            <a:endParaRPr lang="de-DE" dirty="0"/>
          </a:p>
          <a:p>
            <a:pPr marL="285750" indent="-285750">
              <a:buFont typeface="Symbol" panose="05050102010706020507" pitchFamily="18" charset="2"/>
              <a:buChar char="Þ"/>
            </a:pPr>
            <a:r>
              <a:rPr lang="de-DE" dirty="0" smtClean="0"/>
              <a:t>Hier </a:t>
            </a:r>
            <a:r>
              <a:rPr lang="de-DE" dirty="0"/>
              <a:t>eine kleine Auswahl </a:t>
            </a:r>
            <a:endParaRPr lang="de-DE" dirty="0" smtClean="0"/>
          </a:p>
          <a:p>
            <a:pPr marL="285750" indent="-285750">
              <a:buFont typeface="Arial" panose="020B0604020202020204" pitchFamily="34" charset="0"/>
              <a:buChar char="•"/>
            </a:pPr>
            <a:r>
              <a:rPr lang="de-DE" dirty="0" smtClean="0">
                <a:hlinkClick r:id="rId2"/>
              </a:rPr>
              <a:t>COPSY-Studie </a:t>
            </a:r>
            <a:r>
              <a:rPr lang="de-DE" dirty="0">
                <a:hlinkClick r:id="rId2"/>
              </a:rPr>
              <a:t>des Universitätsklinikums Hamburg-Eppendorf</a:t>
            </a:r>
          </a:p>
          <a:p>
            <a:pPr marL="285750" indent="-285750">
              <a:buFont typeface="Arial" panose="020B0604020202020204" pitchFamily="34" charset="0"/>
              <a:buChar char="•"/>
            </a:pPr>
            <a:r>
              <a:rPr lang="de-DE" dirty="0">
                <a:hlinkClick r:id="rId3"/>
              </a:rPr>
              <a:t>Kinder- und Jugendreport 2020 | DAK-Gesundheit</a:t>
            </a:r>
            <a:endParaRPr lang="de-DE" dirty="0"/>
          </a:p>
          <a:p>
            <a:pPr marL="285750" indent="-285750">
              <a:buFont typeface="Arial" panose="020B0604020202020204" pitchFamily="34" charset="0"/>
              <a:buChar char="•"/>
            </a:pPr>
            <a:r>
              <a:rPr lang="de-DE" dirty="0">
                <a:hlinkClick r:id="rId4"/>
              </a:rPr>
              <a:t>Psychische Belastung hat während des zweiten </a:t>
            </a:r>
            <a:r>
              <a:rPr lang="de-DE" dirty="0" err="1">
                <a:hlinkClick r:id="rId4"/>
              </a:rPr>
              <a:t>Lockdowns</a:t>
            </a:r>
            <a:r>
              <a:rPr lang="de-DE" dirty="0">
                <a:hlinkClick r:id="rId4"/>
              </a:rPr>
              <a:t> zugenommen – BPTK</a:t>
            </a:r>
            <a:endParaRPr lang="de-DE" dirty="0"/>
          </a:p>
          <a:p>
            <a:pPr marL="285750" indent="-285750">
              <a:buFont typeface="Arial" panose="020B0604020202020204" pitchFamily="34" charset="0"/>
              <a:buChar char="•"/>
            </a:pPr>
            <a:r>
              <a:rPr lang="de-DE" dirty="0">
                <a:hlinkClick r:id="rId5"/>
              </a:rPr>
              <a:t>UNICEF-Bericht zur Lage der Kinder in Deutschland </a:t>
            </a:r>
            <a:r>
              <a:rPr lang="de-DE" dirty="0" smtClean="0">
                <a:hlinkClick r:id="rId5"/>
              </a:rPr>
              <a:t>2021</a:t>
            </a:r>
            <a:endParaRPr lang="de-DE" dirty="0" smtClean="0"/>
          </a:p>
          <a:p>
            <a:pPr marL="285750" indent="-285750">
              <a:buFont typeface="Arial" panose="020B0604020202020204" pitchFamily="34" charset="0"/>
              <a:buChar char="•"/>
            </a:pPr>
            <a:r>
              <a:rPr lang="de-DE" dirty="0" smtClean="0"/>
              <a:t>Hurrelmann und </a:t>
            </a:r>
            <a:r>
              <a:rPr lang="de-DE" dirty="0" err="1" smtClean="0"/>
              <a:t>Schnetzer</a:t>
            </a:r>
            <a:r>
              <a:rPr lang="de-DE" dirty="0" smtClean="0"/>
              <a:t> 2021 Junge Deutsche – Die Studie (und Sonderstudie zu Corona 2021)</a:t>
            </a:r>
          </a:p>
          <a:p>
            <a:pPr marL="285750" indent="-285750">
              <a:buFont typeface="Arial" panose="020B0604020202020204" pitchFamily="34" charset="0"/>
              <a:buChar char="•"/>
            </a:pPr>
            <a:r>
              <a:rPr lang="de-DE" dirty="0" err="1"/>
              <a:t>m</a:t>
            </a:r>
            <a:r>
              <a:rPr lang="de-DE" dirty="0" err="1" smtClean="0"/>
              <a:t>pfs</a:t>
            </a:r>
            <a:r>
              <a:rPr lang="de-DE" dirty="0" smtClean="0"/>
              <a:t>, KIM und JIM-Studie 2021 und Sonderstudie zum Mediennutzungsverhalten junger Menschen 2020 in Zeiten von Corona</a:t>
            </a:r>
          </a:p>
          <a:p>
            <a:pPr marL="285750" indent="-285750">
              <a:buFont typeface="Arial" panose="020B0604020202020204" pitchFamily="34" charset="0"/>
              <a:buChar char="•"/>
            </a:pPr>
            <a:r>
              <a:rPr lang="de-DE" dirty="0" err="1" smtClean="0"/>
              <a:t>Dji</a:t>
            </a:r>
            <a:r>
              <a:rPr lang="de-DE" dirty="0" smtClean="0"/>
              <a:t>, Online-Studie durch Interviews von Kindern und Eltern „Kind sein in Zeiten von Corona“</a:t>
            </a:r>
          </a:p>
          <a:p>
            <a:pPr marL="285750" indent="-285750">
              <a:buFont typeface="Arial" panose="020B0604020202020204" pitchFamily="34" charset="0"/>
              <a:buChar char="•"/>
            </a:pPr>
            <a:r>
              <a:rPr lang="de-DE" b="1" i="1" dirty="0" smtClean="0">
                <a:solidFill>
                  <a:srgbClr val="FF0000"/>
                </a:solidFill>
              </a:rPr>
              <a:t>Internationale Zentralinstitut beim Bayerischen Rundfunk (IZI) „Informationsquellen in Zeiten des Krieges“</a:t>
            </a:r>
            <a:r>
              <a:rPr lang="de-DE" b="1" i="1" dirty="0">
                <a:solidFill>
                  <a:srgbClr val="FF0000"/>
                </a:solidFill>
              </a:rPr>
              <a:t> </a:t>
            </a:r>
            <a:r>
              <a:rPr lang="de-DE" dirty="0" smtClean="0"/>
              <a:t> </a:t>
            </a:r>
            <a:r>
              <a:rPr lang="de-DE" dirty="0" smtClean="0">
                <a:hlinkClick r:id="rId6"/>
              </a:rPr>
              <a:t>http://www.br-online.de/jugend/izi/deutsch/presse/Pressemitteilungen/PM</a:t>
            </a:r>
            <a:r>
              <a:rPr lang="de-DE" dirty="0" smtClean="0"/>
              <a:t> </a:t>
            </a:r>
            <a:endParaRPr lang="de-DE" dirty="0"/>
          </a:p>
        </p:txBody>
      </p:sp>
    </p:spTree>
    <p:extLst>
      <p:ext uri="{BB962C8B-B14F-4D97-AF65-F5344CB8AC3E}">
        <p14:creationId xmlns:p14="http://schemas.microsoft.com/office/powerpoint/2010/main" val="26248338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4420" t="4409" b="5907"/>
          <a:stretch/>
        </p:blipFill>
        <p:spPr>
          <a:xfrm>
            <a:off x="294289" y="1546746"/>
            <a:ext cx="11603421" cy="4809604"/>
          </a:xfrm>
          <a:prstGeom prst="rect">
            <a:avLst/>
          </a:prstGeom>
        </p:spPr>
      </p:pic>
      <p:sp>
        <p:nvSpPr>
          <p:cNvPr id="7" name="Textfeld 6"/>
          <p:cNvSpPr txBox="1"/>
          <p:nvPr/>
        </p:nvSpPr>
        <p:spPr>
          <a:xfrm>
            <a:off x="283779" y="546538"/>
            <a:ext cx="8628993" cy="538609"/>
          </a:xfrm>
          <a:prstGeom prst="rect">
            <a:avLst/>
          </a:prstGeom>
          <a:noFill/>
        </p:spPr>
        <p:txBody>
          <a:bodyPr wrap="square" rtlCol="0">
            <a:spAutoFit/>
          </a:bodyPr>
          <a:lstStyle/>
          <a:p>
            <a:r>
              <a:rPr lang="de-DE" sz="2900" b="1" dirty="0" smtClean="0"/>
              <a:t>Achtsamkeit- und Entspannung</a:t>
            </a:r>
            <a:endParaRPr lang="de-DE" sz="2900" b="1"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1821405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3584" t="-1654" r="7409" b="1"/>
          <a:stretch/>
        </p:blipFill>
        <p:spPr>
          <a:xfrm>
            <a:off x="105103" y="1118092"/>
            <a:ext cx="11004331" cy="5238258"/>
          </a:xfrm>
          <a:prstGeom prst="rect">
            <a:avLst/>
          </a:prstGeom>
        </p:spPr>
      </p:pic>
      <p:sp>
        <p:nvSpPr>
          <p:cNvPr id="7" name="Textfeld 6"/>
          <p:cNvSpPr txBox="1"/>
          <p:nvPr/>
        </p:nvSpPr>
        <p:spPr>
          <a:xfrm>
            <a:off x="283779" y="546538"/>
            <a:ext cx="8628993" cy="538609"/>
          </a:xfrm>
          <a:prstGeom prst="rect">
            <a:avLst/>
          </a:prstGeom>
          <a:noFill/>
        </p:spPr>
        <p:txBody>
          <a:bodyPr wrap="square" rtlCol="0">
            <a:spAutoFit/>
          </a:bodyPr>
          <a:lstStyle/>
          <a:p>
            <a:r>
              <a:rPr lang="de-DE" sz="2900" b="1" dirty="0" smtClean="0"/>
              <a:t>Weitere Entspannungsübungen…</a:t>
            </a:r>
            <a:endParaRPr lang="de-DE" sz="2900" b="1"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9565329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7296" t="24217" r="5059"/>
          <a:stretch/>
        </p:blipFill>
        <p:spPr>
          <a:xfrm>
            <a:off x="0" y="337457"/>
            <a:ext cx="9383486" cy="5882908"/>
          </a:xfrm>
          <a:prstGeom prst="rect">
            <a:avLst/>
          </a:prstGeom>
        </p:spPr>
      </p:pic>
      <p:sp>
        <p:nvSpPr>
          <p:cNvPr id="7" name="Rechteck 6"/>
          <p:cNvSpPr/>
          <p:nvPr/>
        </p:nvSpPr>
        <p:spPr>
          <a:xfrm>
            <a:off x="4038600" y="206652"/>
            <a:ext cx="5458546" cy="261610"/>
          </a:xfrm>
          <a:prstGeom prst="rect">
            <a:avLst/>
          </a:prstGeom>
        </p:spPr>
        <p:txBody>
          <a:bodyPr wrap="none">
            <a:spAutoFit/>
          </a:bodyPr>
          <a:lstStyle/>
          <a:p>
            <a:r>
              <a:rPr lang="de-DE" sz="1100" b="1" dirty="0" smtClean="0"/>
              <a:t>Quelle: </a:t>
            </a:r>
            <a:r>
              <a:rPr lang="de-DE" sz="1100" dirty="0" smtClean="0">
                <a:hlinkClick r:id="rId3"/>
              </a:rPr>
              <a:t>EFT-Anleitung2013 </a:t>
            </a:r>
            <a:r>
              <a:rPr lang="de-DE" sz="1100" dirty="0">
                <a:hlinkClick r:id="rId3"/>
              </a:rPr>
              <a:t>(felixbecker.eu</a:t>
            </a:r>
            <a:r>
              <a:rPr lang="de-DE" sz="1100" dirty="0" smtClean="0">
                <a:hlinkClick r:id="rId3"/>
              </a:rPr>
              <a:t>)</a:t>
            </a:r>
            <a:r>
              <a:rPr lang="de-DE" sz="1100" dirty="0" smtClean="0"/>
              <a:t>, letzter Zugriff Samstag, 5. März 2022, 14.44 Uhr</a:t>
            </a:r>
            <a:endParaRPr lang="de-DE" sz="1100"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1681613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7477" t="2163"/>
          <a:stretch/>
        </p:blipFill>
        <p:spPr>
          <a:xfrm>
            <a:off x="357352" y="175610"/>
            <a:ext cx="8453821" cy="6180740"/>
          </a:xfrm>
          <a:prstGeom prst="rect">
            <a:avLst/>
          </a:prstGeom>
        </p:spPr>
      </p:pic>
      <p:sp>
        <p:nvSpPr>
          <p:cNvPr id="6" name="Rechteck 5"/>
          <p:cNvSpPr/>
          <p:nvPr/>
        </p:nvSpPr>
        <p:spPr>
          <a:xfrm>
            <a:off x="3545317" y="175610"/>
            <a:ext cx="5458546" cy="261610"/>
          </a:xfrm>
          <a:prstGeom prst="rect">
            <a:avLst/>
          </a:prstGeom>
        </p:spPr>
        <p:txBody>
          <a:bodyPr wrap="none">
            <a:spAutoFit/>
          </a:bodyPr>
          <a:lstStyle/>
          <a:p>
            <a:r>
              <a:rPr lang="de-DE" sz="1100" b="1" dirty="0" smtClean="0"/>
              <a:t>Quelle: </a:t>
            </a:r>
            <a:r>
              <a:rPr lang="de-DE" sz="1100" dirty="0" smtClean="0">
                <a:hlinkClick r:id="rId3"/>
              </a:rPr>
              <a:t>EFT-Anleitung2013 </a:t>
            </a:r>
            <a:r>
              <a:rPr lang="de-DE" sz="1100" dirty="0">
                <a:hlinkClick r:id="rId3"/>
              </a:rPr>
              <a:t>(felixbecker.eu</a:t>
            </a:r>
            <a:r>
              <a:rPr lang="de-DE" sz="1100" dirty="0" smtClean="0">
                <a:hlinkClick r:id="rId3"/>
              </a:rPr>
              <a:t>)</a:t>
            </a:r>
            <a:r>
              <a:rPr lang="de-DE" sz="1100" dirty="0" smtClean="0"/>
              <a:t>, letzter Zugriff Samstag, 5. März 2022, 14.44 Uhr</a:t>
            </a:r>
            <a:endParaRPr lang="de-DE" sz="1100" dirty="0"/>
          </a:p>
        </p:txBody>
      </p:sp>
      <p:sp>
        <p:nvSpPr>
          <p:cNvPr id="3" name="Textfeld 2"/>
          <p:cNvSpPr txBox="1"/>
          <p:nvPr/>
        </p:nvSpPr>
        <p:spPr>
          <a:xfrm>
            <a:off x="9196552" y="4876800"/>
            <a:ext cx="2522482" cy="646331"/>
          </a:xfrm>
          <a:prstGeom prst="rect">
            <a:avLst/>
          </a:prstGeom>
          <a:noFill/>
        </p:spPr>
        <p:txBody>
          <a:bodyPr wrap="square" rtlCol="0">
            <a:spAutoFit/>
          </a:bodyPr>
          <a:lstStyle/>
          <a:p>
            <a:r>
              <a:rPr lang="de-DE" dirty="0" smtClean="0"/>
              <a:t>Memo: Klopfkarten Olivia kommt link</a:t>
            </a:r>
            <a:endParaRPr lang="de-DE" dirty="0"/>
          </a:p>
        </p:txBody>
      </p:sp>
      <p:sp>
        <p:nvSpPr>
          <p:cNvPr id="5"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7"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24878778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4550" t="3254" r="2573" b="17763"/>
          <a:stretch/>
        </p:blipFill>
        <p:spPr>
          <a:xfrm>
            <a:off x="0" y="254585"/>
            <a:ext cx="9350829" cy="5415965"/>
          </a:xfrm>
          <a:prstGeom prst="rect">
            <a:avLst/>
          </a:prstGeom>
        </p:spPr>
      </p:pic>
      <p:sp>
        <p:nvSpPr>
          <p:cNvPr id="7" name="Rechteck 6"/>
          <p:cNvSpPr/>
          <p:nvPr/>
        </p:nvSpPr>
        <p:spPr>
          <a:xfrm>
            <a:off x="284168" y="5987018"/>
            <a:ext cx="5458546" cy="261610"/>
          </a:xfrm>
          <a:prstGeom prst="rect">
            <a:avLst/>
          </a:prstGeom>
        </p:spPr>
        <p:txBody>
          <a:bodyPr wrap="none">
            <a:spAutoFit/>
          </a:bodyPr>
          <a:lstStyle/>
          <a:p>
            <a:r>
              <a:rPr lang="de-DE" sz="1100" b="1" dirty="0" smtClean="0"/>
              <a:t>Quelle: </a:t>
            </a:r>
            <a:r>
              <a:rPr lang="de-DE" sz="1100" dirty="0" smtClean="0">
                <a:hlinkClick r:id="rId3"/>
              </a:rPr>
              <a:t>EFT-Anleitung2013 </a:t>
            </a:r>
            <a:r>
              <a:rPr lang="de-DE" sz="1100" dirty="0">
                <a:hlinkClick r:id="rId3"/>
              </a:rPr>
              <a:t>(felixbecker.eu</a:t>
            </a:r>
            <a:r>
              <a:rPr lang="de-DE" sz="1100" dirty="0" smtClean="0">
                <a:hlinkClick r:id="rId3"/>
              </a:rPr>
              <a:t>)</a:t>
            </a:r>
            <a:r>
              <a:rPr lang="de-DE" sz="1100" dirty="0" smtClean="0"/>
              <a:t>, letzter Zugriff Samstag, 5. März 2022, 14.44 Uhr</a:t>
            </a:r>
            <a:endParaRPr lang="de-DE" sz="1100"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40187071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3665" t="1488" r="1005"/>
          <a:stretch/>
        </p:blipFill>
        <p:spPr>
          <a:xfrm>
            <a:off x="0" y="196902"/>
            <a:ext cx="9377064" cy="5930629"/>
          </a:xfrm>
          <a:prstGeom prst="rect">
            <a:avLst/>
          </a:prstGeom>
        </p:spPr>
      </p:pic>
      <p:sp>
        <p:nvSpPr>
          <p:cNvPr id="7" name="Rechteck 6"/>
          <p:cNvSpPr/>
          <p:nvPr/>
        </p:nvSpPr>
        <p:spPr>
          <a:xfrm>
            <a:off x="252638" y="5996726"/>
            <a:ext cx="5458546" cy="261610"/>
          </a:xfrm>
          <a:prstGeom prst="rect">
            <a:avLst/>
          </a:prstGeom>
        </p:spPr>
        <p:txBody>
          <a:bodyPr wrap="none">
            <a:spAutoFit/>
          </a:bodyPr>
          <a:lstStyle/>
          <a:p>
            <a:r>
              <a:rPr lang="de-DE" sz="1100" b="1" dirty="0" smtClean="0"/>
              <a:t>Quelle: </a:t>
            </a:r>
            <a:r>
              <a:rPr lang="de-DE" sz="1100" dirty="0" smtClean="0">
                <a:hlinkClick r:id="rId3"/>
              </a:rPr>
              <a:t>EFT-Anleitung2013 </a:t>
            </a:r>
            <a:r>
              <a:rPr lang="de-DE" sz="1100" dirty="0">
                <a:hlinkClick r:id="rId3"/>
              </a:rPr>
              <a:t>(felixbecker.eu</a:t>
            </a:r>
            <a:r>
              <a:rPr lang="de-DE" sz="1100" dirty="0" smtClean="0">
                <a:hlinkClick r:id="rId3"/>
              </a:rPr>
              <a:t>)</a:t>
            </a:r>
            <a:r>
              <a:rPr lang="de-DE" sz="1100" dirty="0" smtClean="0"/>
              <a:t>, letzter Zugriff Samstag, 5. März 2022, 14.44 Uhr</a:t>
            </a:r>
            <a:endParaRPr lang="de-DE" sz="1100" dirty="0"/>
          </a:p>
        </p:txBody>
      </p:sp>
      <p:sp>
        <p:nvSpPr>
          <p:cNvPr id="4"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5"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9400731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CC1ABD9-9F18-4DC9-A64D-DBEA5FE2B63F}" type="datetime1">
              <a:rPr lang="de-DE" smtClean="0"/>
              <a:t>03.05.2022</a:t>
            </a:fld>
            <a:endParaRPr lang="de-DE"/>
          </a:p>
        </p:txBody>
      </p:sp>
      <p:sp>
        <p:nvSpPr>
          <p:cNvPr id="5" name="Fußzeilenplatzhalter 4"/>
          <p:cNvSpPr>
            <a:spLocks noGrp="1"/>
          </p:cNvSpPr>
          <p:nvPr>
            <p:ph type="ftr" sz="quarter" idx="11"/>
          </p:nvPr>
        </p:nvSpPr>
        <p:spPr/>
        <p:txBody>
          <a:bodyPr/>
          <a:lstStyle/>
          <a:p>
            <a:r>
              <a:rPr lang="de-DE" smtClean="0"/>
              <a:t>Vortrag: "Aufwachsen in Krisenzeiten - Mit Kindern über den Krieg sprechen" - Vollversammlung des Jugendrings Mittelfranken 30. April 2022 Nürnberg</a:t>
            </a:r>
            <a:endParaRPr lang="de-DE"/>
          </a:p>
        </p:txBody>
      </p:sp>
      <p:sp>
        <p:nvSpPr>
          <p:cNvPr id="6" name="Foliennummernplatzhalter 5"/>
          <p:cNvSpPr>
            <a:spLocks noGrp="1"/>
          </p:cNvSpPr>
          <p:nvPr>
            <p:ph type="sldNum" sz="quarter" idx="12"/>
          </p:nvPr>
        </p:nvSpPr>
        <p:spPr/>
        <p:txBody>
          <a:bodyPr/>
          <a:lstStyle/>
          <a:p>
            <a:fld id="{8415C07B-6569-4C3C-BDA9-1A67C00544B6}" type="slidenum">
              <a:rPr lang="de-DE" smtClean="0"/>
              <a:t>96</a:t>
            </a:fld>
            <a:endParaRPr lang="de-DE"/>
          </a:p>
        </p:txBody>
      </p:sp>
      <p:pic>
        <p:nvPicPr>
          <p:cNvPr id="7" name="Grafik 6"/>
          <p:cNvPicPr>
            <a:picLocks noChangeAspect="1"/>
          </p:cNvPicPr>
          <p:nvPr/>
        </p:nvPicPr>
        <p:blipFill rotWithShape="1">
          <a:blip r:embed="rId2"/>
          <a:srcRect l="1342" t="2030" r="880"/>
          <a:stretch/>
        </p:blipFill>
        <p:spPr>
          <a:xfrm>
            <a:off x="1387366" y="126124"/>
            <a:ext cx="6705600" cy="6084176"/>
          </a:xfrm>
          <a:prstGeom prst="rect">
            <a:avLst/>
          </a:prstGeom>
        </p:spPr>
      </p:pic>
    </p:spTree>
    <p:extLst>
      <p:ext uri="{BB962C8B-B14F-4D97-AF65-F5344CB8AC3E}">
        <p14:creationId xmlns:p14="http://schemas.microsoft.com/office/powerpoint/2010/main" val="17783489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idx="4294967295"/>
          </p:nvPr>
        </p:nvSpPr>
        <p:spPr>
          <a:xfrm>
            <a:off x="0" y="0"/>
            <a:ext cx="10515600" cy="1325563"/>
          </a:xfrm>
        </p:spPr>
        <p:txBody>
          <a:bodyPr>
            <a:normAutofit fontScale="90000"/>
          </a:bodyPr>
          <a:lstStyle/>
          <a:p>
            <a:r>
              <a:rPr lang="de-DE" dirty="0" smtClean="0"/>
              <a:t>Materialien der Aktion Jugendschutz – wenn es mir nicht so </a:t>
            </a:r>
            <a:r>
              <a:rPr lang="de-DE" dirty="0"/>
              <a:t>gut geht…</a:t>
            </a:r>
            <a:r>
              <a:rPr lang="de-DE" sz="3300" dirty="0"/>
              <a:t>https://materialien.aj-bayern.de</a:t>
            </a:r>
            <a:r>
              <a:rPr lang="de-DE" sz="3300" dirty="0" smtClean="0"/>
              <a:t>/ </a:t>
            </a:r>
            <a:endParaRPr lang="de-DE" sz="3300" dirty="0"/>
          </a:p>
        </p:txBody>
      </p:sp>
      <p:sp>
        <p:nvSpPr>
          <p:cNvPr id="8" name="Inhaltsplatzhalter 7"/>
          <p:cNvSpPr>
            <a:spLocks noGrp="1"/>
          </p:cNvSpPr>
          <p:nvPr>
            <p:ph idx="4294967295"/>
          </p:nvPr>
        </p:nvSpPr>
        <p:spPr>
          <a:xfrm>
            <a:off x="0" y="1450975"/>
            <a:ext cx="11144250" cy="4725988"/>
          </a:xfrm>
        </p:spPr>
        <p:txBody>
          <a:bodyPr/>
          <a:lstStyle/>
          <a:p>
            <a:r>
              <a:rPr lang="de-DE" dirty="0" smtClean="0"/>
              <a:t>Zur Emotionsregulation, Förderung der Wahrnehmung eigener Gefühle</a:t>
            </a:r>
          </a:p>
          <a:p>
            <a:r>
              <a:rPr lang="de-DE" dirty="0" smtClean="0"/>
              <a:t>5 Basisgefühle (Trauer, Angst, Wut, Freude, Ekel) universell auf der Welt</a:t>
            </a:r>
          </a:p>
          <a:p>
            <a:r>
              <a:rPr lang="de-DE" dirty="0" smtClean="0"/>
              <a:t>Schöne, große Karten, Stellvertreter/-innen dadurch leichter annehmbar für kleinere Kinder/regredierte Jugendliche</a:t>
            </a:r>
          </a:p>
          <a:p>
            <a:endParaRPr lang="de-DE" dirty="0"/>
          </a:p>
          <a:p>
            <a:pPr marL="0" indent="0">
              <a:buNone/>
            </a:pPr>
            <a:endParaRPr lang="de-DE" dirty="0" smtClean="0"/>
          </a:p>
          <a:p>
            <a:pPr marL="0" indent="0">
              <a:buNone/>
            </a:pPr>
            <a:endParaRPr lang="de-DE" dirty="0"/>
          </a:p>
        </p:txBody>
      </p:sp>
      <p:pic>
        <p:nvPicPr>
          <p:cNvPr id="9" name="Grafik 8"/>
          <p:cNvPicPr>
            <a:picLocks noChangeAspect="1"/>
          </p:cNvPicPr>
          <p:nvPr/>
        </p:nvPicPr>
        <p:blipFill>
          <a:blip r:embed="rId2"/>
          <a:stretch>
            <a:fillRect/>
          </a:stretch>
        </p:blipFill>
        <p:spPr>
          <a:xfrm>
            <a:off x="347990" y="3336688"/>
            <a:ext cx="11117646" cy="2840275"/>
          </a:xfrm>
          <a:prstGeom prst="rect">
            <a:avLst/>
          </a:prstGeom>
        </p:spPr>
      </p:pic>
      <p:sp>
        <p:nvSpPr>
          <p:cNvPr id="5"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34106405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6010073" y="746233"/>
            <a:ext cx="3098771" cy="1963075"/>
          </a:xfrm>
          <a:prstGeom prst="rect">
            <a:avLst/>
          </a:prstGeom>
        </p:spPr>
      </p:pic>
      <p:sp>
        <p:nvSpPr>
          <p:cNvPr id="7" name="Textfeld 6"/>
          <p:cNvSpPr txBox="1"/>
          <p:nvPr/>
        </p:nvSpPr>
        <p:spPr>
          <a:xfrm>
            <a:off x="157656" y="88889"/>
            <a:ext cx="9133490" cy="6632585"/>
          </a:xfrm>
          <a:prstGeom prst="rect">
            <a:avLst/>
          </a:prstGeom>
          <a:noFill/>
        </p:spPr>
        <p:txBody>
          <a:bodyPr wrap="square" rtlCol="0">
            <a:spAutoFit/>
          </a:bodyPr>
          <a:lstStyle/>
          <a:p>
            <a:r>
              <a:rPr lang="de-DE" sz="2500" b="1" dirty="0" smtClean="0"/>
              <a:t>Siehe Materialien von mir noch</a:t>
            </a:r>
            <a:r>
              <a:rPr lang="de-DE" sz="2500" b="1" dirty="0" smtClean="0">
                <a:sym typeface="Wingdings" panose="05000000000000000000" pitchFamily="2" charset="2"/>
              </a:rPr>
              <a:t> (habe ich zum Zeigen dabei):</a:t>
            </a:r>
          </a:p>
          <a:p>
            <a:endParaRPr lang="de-DE" sz="2500" dirty="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Für die Arbeit mit Kindern:</a:t>
            </a:r>
          </a:p>
          <a:p>
            <a:pPr marL="285750" indent="-285750">
              <a:buFont typeface="Symbol" panose="05050102010706020507" pitchFamily="18" charset="2"/>
              <a:buChar char="Þ"/>
            </a:pPr>
            <a:endParaRPr lang="de-DE" sz="2500" dirty="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Sorgenfresser verschiedene (Stellvertreter</a:t>
            </a:r>
          </a:p>
          <a:p>
            <a:r>
              <a:rPr lang="de-DE" sz="2500" dirty="0">
                <a:sym typeface="Wingdings" panose="05000000000000000000" pitchFamily="2" charset="2"/>
              </a:rPr>
              <a:t> </a:t>
            </a:r>
            <a:r>
              <a:rPr lang="de-DE" sz="2500" dirty="0" smtClean="0">
                <a:sym typeface="Wingdings" panose="05000000000000000000" pitchFamily="2" charset="2"/>
              </a:rPr>
              <a:t>   :innen eigenen sich immer gut!)</a:t>
            </a:r>
          </a:p>
          <a:p>
            <a:endParaRPr lang="de-DE" sz="2500" dirty="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Belz Karten: „Was, wenn ich ein Bonbon wäre?“</a:t>
            </a:r>
          </a:p>
          <a:p>
            <a:pPr marL="285750" indent="-285750">
              <a:buFont typeface="Symbol" panose="05050102010706020507" pitchFamily="18" charset="2"/>
              <a:buChar char="Þ"/>
            </a:pPr>
            <a:endParaRPr lang="de-DE" sz="2500" dirty="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Belz Karten: „Satzergänzungstest“ (SET ein psychodynamisches Verfahren)</a:t>
            </a:r>
            <a:endParaRPr lang="de-DE" sz="2500" dirty="0">
              <a:sym typeface="Wingdings" panose="05000000000000000000" pitchFamily="2" charset="2"/>
            </a:endParaRPr>
          </a:p>
          <a:p>
            <a:pPr marL="285750" indent="-285750">
              <a:buFont typeface="Symbol" panose="05050102010706020507" pitchFamily="18" charset="2"/>
              <a:buChar char="Þ"/>
            </a:pPr>
            <a:endParaRPr lang="de-DE" sz="2500" dirty="0" smtClean="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Schlechte Wetter und Gute Laune Rezepte</a:t>
            </a:r>
          </a:p>
          <a:p>
            <a:endParaRPr lang="de-DE" sz="2500" dirty="0">
              <a:sym typeface="Wingdings" panose="05000000000000000000" pitchFamily="2" charset="2"/>
            </a:endParaRPr>
          </a:p>
          <a:p>
            <a:pPr marL="285750" indent="-285750">
              <a:buFont typeface="Symbol" panose="05050102010706020507" pitchFamily="18" charset="2"/>
              <a:buChar char="Þ"/>
            </a:pPr>
            <a:r>
              <a:rPr lang="de-DE" sz="2500" dirty="0" smtClean="0">
                <a:sym typeface="Wingdings" panose="05000000000000000000" pitchFamily="2" charset="2"/>
              </a:rPr>
              <a:t>Eulen Glückseligkeiten</a:t>
            </a:r>
          </a:p>
          <a:p>
            <a:pPr marL="285750" indent="-285750">
              <a:buFont typeface="Symbol" panose="05050102010706020507" pitchFamily="18" charset="2"/>
              <a:buChar char="Þ"/>
            </a:pPr>
            <a:endParaRPr lang="de-DE" sz="2500" dirty="0">
              <a:sym typeface="Wingdings" panose="05000000000000000000" pitchFamily="2" charset="2"/>
            </a:endParaRPr>
          </a:p>
          <a:p>
            <a:pPr marL="285750" indent="-285750">
              <a:buFont typeface="Symbol" panose="05050102010706020507" pitchFamily="18" charset="2"/>
              <a:buChar char="Þ"/>
            </a:pPr>
            <a:r>
              <a:rPr lang="de-DE" sz="2500" dirty="0" err="1" smtClean="0">
                <a:sym typeface="Wingdings" panose="05000000000000000000" pitchFamily="2" charset="2"/>
              </a:rPr>
              <a:t>Govindas</a:t>
            </a:r>
            <a:r>
              <a:rPr lang="de-DE" sz="2500" dirty="0" smtClean="0">
                <a:sym typeface="Wingdings" panose="05000000000000000000" pitchFamily="2" charset="2"/>
              </a:rPr>
              <a:t> Friedensalphabet</a:t>
            </a:r>
            <a:endParaRPr lang="de-DE" sz="2500" dirty="0"/>
          </a:p>
        </p:txBody>
      </p:sp>
      <p:sp>
        <p:nvSpPr>
          <p:cNvPr id="3"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4" name="Datumsplatzhalter 8"/>
          <p:cNvSpPr>
            <a:spLocks noGrp="1"/>
          </p:cNvSpPr>
          <p:nvPr>
            <p:ph type="dt" sz="half" idx="10"/>
          </p:nvPr>
        </p:nvSpPr>
        <p:spPr>
          <a:xfrm>
            <a:off x="9067800" y="6356349"/>
            <a:ext cx="2743200" cy="365125"/>
          </a:xfrm>
        </p:spPr>
        <p:txBody>
          <a:bodyPr/>
          <a:lstStyle/>
          <a:p>
            <a:fld id="{7BEFBE1F-6FC0-42AD-AF1F-483E2C8C8FC3}" type="datetime1">
              <a:rPr lang="de-DE" smtClean="0"/>
              <a:t>03.05.2022</a:t>
            </a:fld>
            <a:endParaRPr lang="de-DE" dirty="0"/>
          </a:p>
        </p:txBody>
      </p:sp>
      <p:pic>
        <p:nvPicPr>
          <p:cNvPr id="2" name="Grafik 1"/>
          <p:cNvPicPr>
            <a:picLocks noChangeAspect="1"/>
          </p:cNvPicPr>
          <p:nvPr/>
        </p:nvPicPr>
        <p:blipFill>
          <a:blip r:embed="rId3"/>
          <a:stretch>
            <a:fillRect/>
          </a:stretch>
        </p:blipFill>
        <p:spPr>
          <a:xfrm>
            <a:off x="7273159" y="4213827"/>
            <a:ext cx="4752153" cy="1772425"/>
          </a:xfrm>
          <a:prstGeom prst="rect">
            <a:avLst/>
          </a:prstGeom>
        </p:spPr>
      </p:pic>
      <p:pic>
        <p:nvPicPr>
          <p:cNvPr id="5" name="Grafik 4"/>
          <p:cNvPicPr>
            <a:picLocks noChangeAspect="1"/>
          </p:cNvPicPr>
          <p:nvPr/>
        </p:nvPicPr>
        <p:blipFill>
          <a:blip r:embed="rId4"/>
          <a:stretch>
            <a:fillRect/>
          </a:stretch>
        </p:blipFill>
        <p:spPr>
          <a:xfrm>
            <a:off x="10173649" y="1555531"/>
            <a:ext cx="1851663" cy="2111429"/>
          </a:xfrm>
          <a:prstGeom prst="rect">
            <a:avLst/>
          </a:prstGeom>
        </p:spPr>
      </p:pic>
    </p:spTree>
    <p:extLst>
      <p:ext uri="{BB962C8B-B14F-4D97-AF65-F5344CB8AC3E}">
        <p14:creationId xmlns:p14="http://schemas.microsoft.com/office/powerpoint/2010/main" val="32449481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17076" t="183" r="25150" b="-1"/>
          <a:stretch/>
        </p:blipFill>
        <p:spPr>
          <a:xfrm>
            <a:off x="186558" y="546538"/>
            <a:ext cx="5573112" cy="4659012"/>
          </a:xfrm>
          <a:prstGeom prst="rect">
            <a:avLst/>
          </a:prstGeom>
        </p:spPr>
      </p:pic>
      <p:sp>
        <p:nvSpPr>
          <p:cNvPr id="7" name="Textfeld 6"/>
          <p:cNvSpPr txBox="1"/>
          <p:nvPr/>
        </p:nvSpPr>
        <p:spPr>
          <a:xfrm rot="282130">
            <a:off x="5840517" y="3489081"/>
            <a:ext cx="6187807" cy="3785652"/>
          </a:xfrm>
          <a:prstGeom prst="rect">
            <a:avLst/>
          </a:prstGeom>
          <a:noFill/>
        </p:spPr>
        <p:txBody>
          <a:bodyPr wrap="square" rtlCol="0">
            <a:spAutoFit/>
          </a:bodyPr>
          <a:lstStyle/>
          <a:p>
            <a:r>
              <a:rPr lang="de-DE" sz="3000" dirty="0" smtClean="0"/>
              <a:t>Vielen Dank für Ihre Aufmerksamkeit!</a:t>
            </a:r>
          </a:p>
          <a:p>
            <a:r>
              <a:rPr lang="de-DE" sz="3000" dirty="0" smtClean="0"/>
              <a:t>Bleiben Sie wachsam und offen!</a:t>
            </a:r>
          </a:p>
          <a:p>
            <a:r>
              <a:rPr lang="de-DE" sz="3000" dirty="0" smtClean="0"/>
              <a:t>Tiere sind z. B. auch eine wunderbare Förderung der Grundbedürfnisse, der Entwicklungsaufgaben und der Ressourcen und des Selbstwerts</a:t>
            </a:r>
            <a:r>
              <a:rPr lang="de-DE" sz="3000" dirty="0" smtClean="0">
                <a:sym typeface="Wingdings" panose="05000000000000000000" pitchFamily="2" charset="2"/>
              </a:rPr>
              <a:t>!</a:t>
            </a:r>
            <a:endParaRPr lang="de-DE" sz="3000" dirty="0" smtClean="0"/>
          </a:p>
          <a:p>
            <a:endParaRPr lang="de-DE" sz="3000" dirty="0" smtClean="0"/>
          </a:p>
          <a:p>
            <a:endParaRPr lang="de-DE" sz="3000" dirty="0"/>
          </a:p>
        </p:txBody>
      </p:sp>
      <p:sp>
        <p:nvSpPr>
          <p:cNvPr id="9" name="Textfeld 8"/>
          <p:cNvSpPr txBox="1"/>
          <p:nvPr/>
        </p:nvSpPr>
        <p:spPr>
          <a:xfrm>
            <a:off x="5860566" y="45253"/>
            <a:ext cx="4750676" cy="2862322"/>
          </a:xfrm>
          <a:prstGeom prst="rect">
            <a:avLst/>
          </a:prstGeom>
          <a:noFill/>
        </p:spPr>
        <p:txBody>
          <a:bodyPr wrap="square" rtlCol="0">
            <a:spAutoFit/>
          </a:bodyPr>
          <a:lstStyle/>
          <a:p>
            <a:r>
              <a:rPr lang="de-DE" sz="3000" b="1" dirty="0" smtClean="0"/>
              <a:t>Für Fragen gerne an:</a:t>
            </a:r>
          </a:p>
          <a:p>
            <a:endParaRPr lang="de-DE" sz="3000" dirty="0"/>
          </a:p>
          <a:p>
            <a:r>
              <a:rPr lang="de-DE" sz="3000" dirty="0" smtClean="0"/>
              <a:t>Sabine Finster</a:t>
            </a:r>
          </a:p>
          <a:p>
            <a:r>
              <a:rPr lang="de-DE" sz="3000" dirty="0" smtClean="0"/>
              <a:t>Aktion Jugendschutz</a:t>
            </a:r>
          </a:p>
          <a:p>
            <a:r>
              <a:rPr lang="de-DE" sz="3000" dirty="0" smtClean="0">
                <a:hlinkClick r:id="rId4"/>
              </a:rPr>
              <a:t>finster@aj-bayern.de</a:t>
            </a:r>
            <a:endParaRPr lang="de-DE" sz="3000" dirty="0" smtClean="0"/>
          </a:p>
          <a:p>
            <a:r>
              <a:rPr lang="de-DE" sz="3000" dirty="0" smtClean="0"/>
              <a:t>0176 81 69 42 63</a:t>
            </a:r>
            <a:endParaRPr lang="de-DE" sz="3000" dirty="0"/>
          </a:p>
        </p:txBody>
      </p:sp>
      <p:sp>
        <p:nvSpPr>
          <p:cNvPr id="5" name="Fußzeilenplatzhalter 5"/>
          <p:cNvSpPr>
            <a:spLocks noGrp="1"/>
          </p:cNvSpPr>
          <p:nvPr>
            <p:ph type="ftr" sz="quarter" idx="11"/>
          </p:nvPr>
        </p:nvSpPr>
        <p:spPr>
          <a:xfrm>
            <a:off x="4038600" y="6356350"/>
            <a:ext cx="4114800" cy="365125"/>
          </a:xfrm>
        </p:spPr>
        <p:txBody>
          <a:bodyPr/>
          <a:lstStyle/>
          <a:p>
            <a:r>
              <a:rPr lang="de-DE" dirty="0" smtClean="0"/>
              <a:t>Vortrag: "Aufwachsen in Krisenzeiten - Mit Kindern über den Krieg sprechen" - Vollversammlung des Jugendrings Mittelfranken 30. April 2022 Nürnberg</a:t>
            </a:r>
            <a:endParaRPr lang="de-DE" dirty="0"/>
          </a:p>
        </p:txBody>
      </p:sp>
      <p:sp>
        <p:nvSpPr>
          <p:cNvPr id="6" name="Datumsplatzhalter 8"/>
          <p:cNvSpPr>
            <a:spLocks noGrp="1"/>
          </p:cNvSpPr>
          <p:nvPr>
            <p:ph type="dt" sz="half" idx="10"/>
          </p:nvPr>
        </p:nvSpPr>
        <p:spPr>
          <a:xfrm>
            <a:off x="838200" y="6356350"/>
            <a:ext cx="2743200" cy="365125"/>
          </a:xfrm>
        </p:spPr>
        <p:txBody>
          <a:bodyPr/>
          <a:lstStyle/>
          <a:p>
            <a:fld id="{7BEFBE1F-6FC0-42AD-AF1F-483E2C8C8FC3}" type="datetime1">
              <a:rPr lang="de-DE" smtClean="0"/>
              <a:t>03.05.2022</a:t>
            </a:fld>
            <a:endParaRPr lang="de-DE" dirty="0"/>
          </a:p>
        </p:txBody>
      </p:sp>
    </p:spTree>
    <p:extLst>
      <p:ext uri="{BB962C8B-B14F-4D97-AF65-F5344CB8AC3E}">
        <p14:creationId xmlns:p14="http://schemas.microsoft.com/office/powerpoint/2010/main" val="872773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8165</Words>
  <Application>Microsoft Office PowerPoint</Application>
  <PresentationFormat>Breitbild</PresentationFormat>
  <Paragraphs>815</Paragraphs>
  <Slides>99</Slides>
  <Notes>8</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99</vt:i4>
      </vt:variant>
    </vt:vector>
  </HeadingPairs>
  <TitlesOfParts>
    <vt:vector size="107" baseType="lpstr">
      <vt:lpstr>-apple-system</vt:lpstr>
      <vt:lpstr>Arial</vt:lpstr>
      <vt:lpstr>Calibri</vt:lpstr>
      <vt:lpstr>Calibri Light</vt:lpstr>
      <vt:lpstr>Skin-market-sans</vt:lpstr>
      <vt:lpstr>Symbol</vt:lpstr>
      <vt:lpstr>Wingdings</vt:lpstr>
      <vt:lpstr>Office</vt:lpstr>
      <vt:lpstr> Aufwachsen in Krisenzeiten:  - „Mit Kindern über den Krieg sprechen“  Vortrag für die Vollversammlung des Mittelfränkischen Jugendrings Nürnberg, Samstag, 30. April 2022 </vt:lpstr>
      <vt:lpstr>PowerPoint-Präsentation</vt:lpstr>
      <vt:lpstr>Mit wem haben Sie es zu tun…?</vt:lpstr>
      <vt:lpstr>PowerPoint-Präsentation</vt:lpstr>
      <vt:lpstr>PowerPoint-Präsentation</vt:lpstr>
      <vt:lpstr>PowerPoint-Präsentation</vt:lpstr>
      <vt:lpstr>Auswirkungen auf die Psyche/Familie/Leben:</vt:lpstr>
      <vt:lpstr>PowerPoint-Präsentation</vt:lpstr>
      <vt:lpstr>PowerPoint-Präsentation</vt:lpstr>
      <vt:lpstr>„Entwicklungspsychologische Aufgaben“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 Bedürfnis- und Kohäsionstheorie nach Grawe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Wie kann ich Kinder stark machen und Strategien zu einer       verstärkten Resilienzentwicklung fördern? </vt:lpstr>
      <vt:lpstr>PowerPoint-Präsentation</vt:lpstr>
      <vt:lpstr>Konkrete Ideen für die Arbeit in Kinderbetreuungseinrichtungen…?!</vt:lpstr>
      <vt:lpstr>PowerPoint-Präsentation</vt:lpstr>
      <vt:lpstr>PowerPoint-Präsentation</vt:lpstr>
      <vt:lpstr>PowerPoint-Präsentation</vt:lpstr>
      <vt:lpstr>PowerPoint-Präsentation</vt:lpstr>
      <vt:lpstr>PowerPoint-Präsentation</vt:lpstr>
      <vt:lpstr>Methoden der Familien- und Systemischer Therapie/Beratung/Coaching</vt:lpstr>
      <vt:lpstr>Methoden der Familientherapie</vt:lpstr>
      <vt:lpstr>Weiteres Handwerkszeug für die  praktische Arbeit</vt:lpstr>
      <vt:lpstr>Körperressourcenbild</vt:lpstr>
      <vt:lpstr>PowerPoint-Präsentation</vt:lpstr>
      <vt:lpstr>PowerPoint-Präsentation</vt:lpstr>
      <vt:lpstr>Familienwappen</vt:lpstr>
      <vt:lpstr>PowerPoint-Präsentation</vt:lpstr>
      <vt:lpstr>PowerPoint-Präsentation</vt:lpstr>
      <vt:lpstr>PowerPoint-Präsentation</vt:lpstr>
      <vt:lpstr>Lösungscomic (Insoo Kim Berg)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Schutzschild (Joyce Mills)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Materialien der Aktion Jugendschutz – wenn es mir nicht so gut geht…https://materialien.aj-bayern.de/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Arbeitstitel:  Kindsein/Aufwachsen in Zeiten von Corona – ein pädagogisch-psychotherapeutischer Blick</dc:title>
  <dc:creator>Sabine</dc:creator>
  <cp:lastModifiedBy>Yvonne Schulz</cp:lastModifiedBy>
  <cp:revision>620</cp:revision>
  <dcterms:created xsi:type="dcterms:W3CDTF">2021-09-10T09:45:35Z</dcterms:created>
  <dcterms:modified xsi:type="dcterms:W3CDTF">2022-05-03T11:16:18Z</dcterms:modified>
</cp:coreProperties>
</file>